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9"/>
  </p:notesMasterIdLst>
  <p:sldIdLst>
    <p:sldId id="269" r:id="rId2"/>
    <p:sldId id="270" r:id="rId3"/>
    <p:sldId id="271" r:id="rId4"/>
    <p:sldId id="257" r:id="rId5"/>
    <p:sldId id="258" r:id="rId6"/>
    <p:sldId id="265" r:id="rId7"/>
    <p:sldId id="264" r:id="rId8"/>
    <p:sldId id="263" r:id="rId9"/>
    <p:sldId id="272" r:id="rId10"/>
    <p:sldId id="274" r:id="rId11"/>
    <p:sldId id="273" r:id="rId12"/>
    <p:sldId id="275" r:id="rId13"/>
    <p:sldId id="276" r:id="rId14"/>
    <p:sldId id="277" r:id="rId15"/>
    <p:sldId id="262" r:id="rId16"/>
    <p:sldId id="261" r:id="rId17"/>
    <p:sldId id="260"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1" d="100"/>
          <a:sy n="81" d="100"/>
        </p:scale>
        <p:origin x="1498" y="48"/>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CADF42B-B94C-475C-80A3-3F19385F9B31}" type="datetimeFigureOut">
              <a:rPr lang="en-GB" smtClean="0"/>
              <a:t>23/05/2020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7FA84A2-6130-4C07-B3B4-46E5059C15DE}" type="slidenum">
              <a:rPr lang="en-GB" smtClean="0"/>
              <a:t>‹#›</a:t>
            </a:fld>
            <a:endParaRPr lang="en-GB"/>
          </a:p>
        </p:txBody>
      </p:sp>
    </p:spTree>
    <p:extLst>
      <p:ext uri="{BB962C8B-B14F-4D97-AF65-F5344CB8AC3E}">
        <p14:creationId xmlns:p14="http://schemas.microsoft.com/office/powerpoint/2010/main" val="23168132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Explain that writers use words to create certain images, impact etc.  </a:t>
            </a:r>
          </a:p>
        </p:txBody>
      </p:sp>
      <p:sp>
        <p:nvSpPr>
          <p:cNvPr id="4" name="Slide Number Placeholder 3"/>
          <p:cNvSpPr>
            <a:spLocks noGrp="1"/>
          </p:cNvSpPr>
          <p:nvPr>
            <p:ph type="sldNum" sz="quarter" idx="10"/>
          </p:nvPr>
        </p:nvSpPr>
        <p:spPr/>
        <p:txBody>
          <a:bodyPr/>
          <a:lstStyle/>
          <a:p>
            <a:fld id="{27FA84A2-6130-4C07-B3B4-46E5059C15DE}" type="slidenum">
              <a:rPr lang="en-GB" smtClean="0"/>
              <a:t>1</a:t>
            </a:fld>
            <a:endParaRPr lang="en-GB"/>
          </a:p>
        </p:txBody>
      </p:sp>
    </p:spTree>
    <p:extLst>
      <p:ext uri="{BB962C8B-B14F-4D97-AF65-F5344CB8AC3E}">
        <p14:creationId xmlns:p14="http://schemas.microsoft.com/office/powerpoint/2010/main" val="6426040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Explain</a:t>
            </a:r>
            <a:r>
              <a:rPr lang="en-GB" baseline="0" dirty="0"/>
              <a:t> this is the minimum</a:t>
            </a:r>
            <a:endParaRPr lang="en-GB" dirty="0"/>
          </a:p>
        </p:txBody>
      </p:sp>
      <p:sp>
        <p:nvSpPr>
          <p:cNvPr id="4" name="Slide Number Placeholder 3"/>
          <p:cNvSpPr>
            <a:spLocks noGrp="1"/>
          </p:cNvSpPr>
          <p:nvPr>
            <p:ph type="sldNum" sz="quarter" idx="10"/>
          </p:nvPr>
        </p:nvSpPr>
        <p:spPr/>
        <p:txBody>
          <a:bodyPr/>
          <a:lstStyle/>
          <a:p>
            <a:fld id="{420DFC7F-BE73-4A58-BBC4-C3236B0169C9}" type="slidenum">
              <a:rPr lang="en-GB" smtClean="0"/>
              <a:pPr/>
              <a:t>13</a:t>
            </a:fld>
            <a:endParaRPr lang="en-GB"/>
          </a:p>
        </p:txBody>
      </p:sp>
    </p:spTree>
    <p:extLst>
      <p:ext uri="{BB962C8B-B14F-4D97-AF65-F5344CB8AC3E}">
        <p14:creationId xmlns:p14="http://schemas.microsoft.com/office/powerpoint/2010/main" val="24216446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Run</a:t>
            </a:r>
            <a:r>
              <a:rPr lang="en-GB" baseline="0" dirty="0"/>
              <a:t> through </a:t>
            </a:r>
            <a:r>
              <a:rPr lang="en-GB" baseline="0" dirty="0" err="1"/>
              <a:t>WaGOLL</a:t>
            </a:r>
            <a:r>
              <a:rPr lang="en-GB" baseline="0" dirty="0"/>
              <a:t>. There is a higher level one on the next slide</a:t>
            </a:r>
            <a:endParaRPr lang="en-GB" dirty="0"/>
          </a:p>
        </p:txBody>
      </p:sp>
      <p:sp>
        <p:nvSpPr>
          <p:cNvPr id="4" name="Slide Number Placeholder 3"/>
          <p:cNvSpPr>
            <a:spLocks noGrp="1"/>
          </p:cNvSpPr>
          <p:nvPr>
            <p:ph type="sldNum" sz="quarter" idx="10"/>
          </p:nvPr>
        </p:nvSpPr>
        <p:spPr/>
        <p:txBody>
          <a:bodyPr/>
          <a:lstStyle/>
          <a:p>
            <a:fld id="{27FA84A2-6130-4C07-B3B4-46E5059C15DE}" type="slidenum">
              <a:rPr lang="en-GB" smtClean="0"/>
              <a:t>14</a:t>
            </a:fld>
            <a:endParaRPr lang="en-GB"/>
          </a:p>
        </p:txBody>
      </p:sp>
    </p:spTree>
    <p:extLst>
      <p:ext uri="{BB962C8B-B14F-4D97-AF65-F5344CB8AC3E}">
        <p14:creationId xmlns:p14="http://schemas.microsoft.com/office/powerpoint/2010/main" val="42229325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Run</a:t>
            </a:r>
            <a:r>
              <a:rPr lang="en-GB" baseline="0" dirty="0"/>
              <a:t> through </a:t>
            </a:r>
            <a:r>
              <a:rPr lang="en-GB" baseline="0" dirty="0" err="1"/>
              <a:t>WaGOLL</a:t>
            </a:r>
            <a:r>
              <a:rPr lang="en-GB" baseline="0" dirty="0"/>
              <a:t>.  Explain that this is a high level response </a:t>
            </a:r>
            <a:endParaRPr lang="en-GB" dirty="0"/>
          </a:p>
        </p:txBody>
      </p:sp>
      <p:sp>
        <p:nvSpPr>
          <p:cNvPr id="4" name="Slide Number Placeholder 3"/>
          <p:cNvSpPr>
            <a:spLocks noGrp="1"/>
          </p:cNvSpPr>
          <p:nvPr>
            <p:ph type="sldNum" sz="quarter" idx="10"/>
          </p:nvPr>
        </p:nvSpPr>
        <p:spPr/>
        <p:txBody>
          <a:bodyPr/>
          <a:lstStyle/>
          <a:p>
            <a:fld id="{27FA84A2-6130-4C07-B3B4-46E5059C15DE}" type="slidenum">
              <a:rPr lang="en-GB" smtClean="0"/>
              <a:t>15</a:t>
            </a:fld>
            <a:endParaRPr lang="en-GB"/>
          </a:p>
        </p:txBody>
      </p:sp>
    </p:spTree>
    <p:extLst>
      <p:ext uri="{BB962C8B-B14F-4D97-AF65-F5344CB8AC3E}">
        <p14:creationId xmlns:p14="http://schemas.microsoft.com/office/powerpoint/2010/main" val="42229325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Explain to students that analysis</a:t>
            </a:r>
            <a:r>
              <a:rPr lang="en-GB" baseline="0" dirty="0"/>
              <a:t> of key words is important.  As this is a mixed ability lesson, offer students the stretch and challenge opportunities</a:t>
            </a:r>
            <a:endParaRPr lang="en-GB" dirty="0"/>
          </a:p>
        </p:txBody>
      </p:sp>
      <p:sp>
        <p:nvSpPr>
          <p:cNvPr id="4" name="Slide Number Placeholder 3"/>
          <p:cNvSpPr>
            <a:spLocks noGrp="1"/>
          </p:cNvSpPr>
          <p:nvPr>
            <p:ph type="sldNum" sz="quarter" idx="10"/>
          </p:nvPr>
        </p:nvSpPr>
        <p:spPr/>
        <p:txBody>
          <a:bodyPr/>
          <a:lstStyle/>
          <a:p>
            <a:fld id="{27FA84A2-6130-4C07-B3B4-46E5059C15DE}" type="slidenum">
              <a:rPr lang="en-GB" smtClean="0"/>
              <a:t>4</a:t>
            </a:fld>
            <a:endParaRPr lang="en-GB"/>
          </a:p>
        </p:txBody>
      </p:sp>
    </p:spTree>
    <p:extLst>
      <p:ext uri="{BB962C8B-B14F-4D97-AF65-F5344CB8AC3E}">
        <p14:creationId xmlns:p14="http://schemas.microsoft.com/office/powerpoint/2010/main" val="111333293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Introduce</a:t>
            </a:r>
            <a:r>
              <a:rPr lang="en-GB" baseline="0" dirty="0"/>
              <a:t> Kate Adie and briefly explain the events of </a:t>
            </a:r>
            <a:r>
              <a:rPr lang="en-GB" baseline="0" dirty="0" err="1"/>
              <a:t>Tianamen</a:t>
            </a:r>
            <a:r>
              <a:rPr lang="en-GB" baseline="0" dirty="0"/>
              <a:t> Square.  Animation will reveal photos of Adie - point out the iconic photo of protestor stood in front of tanks.  Hyperlink to 3 minute BBC report on photo (could make a link to ‘War Photographer’ poem?)</a:t>
            </a:r>
            <a:endParaRPr lang="en-GB" dirty="0"/>
          </a:p>
        </p:txBody>
      </p:sp>
      <p:sp>
        <p:nvSpPr>
          <p:cNvPr id="4" name="Slide Number Placeholder 3"/>
          <p:cNvSpPr>
            <a:spLocks noGrp="1"/>
          </p:cNvSpPr>
          <p:nvPr>
            <p:ph type="sldNum" sz="quarter" idx="10"/>
          </p:nvPr>
        </p:nvSpPr>
        <p:spPr/>
        <p:txBody>
          <a:bodyPr/>
          <a:lstStyle/>
          <a:p>
            <a:fld id="{27FA84A2-6130-4C07-B3B4-46E5059C15DE}" type="slidenum">
              <a:rPr lang="en-GB" smtClean="0"/>
              <a:t>6</a:t>
            </a:fld>
            <a:endParaRPr lang="en-GB"/>
          </a:p>
        </p:txBody>
      </p:sp>
    </p:spTree>
    <p:extLst>
      <p:ext uri="{BB962C8B-B14F-4D97-AF65-F5344CB8AC3E}">
        <p14:creationId xmlns:p14="http://schemas.microsoft.com/office/powerpoint/2010/main" val="25585654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Why oh why?  </a:t>
            </a:r>
            <a:r>
              <a:rPr lang="en-GB" dirty="0">
                <a:sym typeface="Wingdings" panose="05000000000000000000" pitchFamily="2" charset="2"/>
              </a:rPr>
              <a:t></a:t>
            </a:r>
            <a:endParaRPr lang="en-GB" dirty="0"/>
          </a:p>
        </p:txBody>
      </p:sp>
      <p:sp>
        <p:nvSpPr>
          <p:cNvPr id="4" name="Slide Number Placeholder 3"/>
          <p:cNvSpPr>
            <a:spLocks noGrp="1"/>
          </p:cNvSpPr>
          <p:nvPr>
            <p:ph type="sldNum" sz="quarter" idx="10"/>
          </p:nvPr>
        </p:nvSpPr>
        <p:spPr/>
        <p:txBody>
          <a:bodyPr/>
          <a:lstStyle/>
          <a:p>
            <a:fld id="{27FA84A2-6130-4C07-B3B4-46E5059C15DE}" type="slidenum">
              <a:rPr lang="en-GB" smtClean="0"/>
              <a:t>7</a:t>
            </a:fld>
            <a:endParaRPr lang="en-GB"/>
          </a:p>
        </p:txBody>
      </p:sp>
    </p:spTree>
    <p:extLst>
      <p:ext uri="{BB962C8B-B14F-4D97-AF65-F5344CB8AC3E}">
        <p14:creationId xmlns:p14="http://schemas.microsoft.com/office/powerpoint/2010/main" val="368899129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Run through these ideas.</a:t>
            </a:r>
          </a:p>
        </p:txBody>
      </p:sp>
      <p:sp>
        <p:nvSpPr>
          <p:cNvPr id="4" name="Slide Number Placeholder 3"/>
          <p:cNvSpPr>
            <a:spLocks noGrp="1"/>
          </p:cNvSpPr>
          <p:nvPr>
            <p:ph type="sldNum" sz="quarter" idx="10"/>
          </p:nvPr>
        </p:nvSpPr>
        <p:spPr/>
        <p:txBody>
          <a:bodyPr/>
          <a:lstStyle/>
          <a:p>
            <a:fld id="{27FA84A2-6130-4C07-B3B4-46E5059C15DE}" type="slidenum">
              <a:rPr lang="en-GB" smtClean="0"/>
              <a:t>8</a:t>
            </a:fld>
            <a:endParaRPr lang="en-GB"/>
          </a:p>
        </p:txBody>
      </p:sp>
    </p:spTree>
    <p:extLst>
      <p:ext uri="{BB962C8B-B14F-4D97-AF65-F5344CB8AC3E}">
        <p14:creationId xmlns:p14="http://schemas.microsoft.com/office/powerpoint/2010/main" val="8190763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Give students time to think about this</a:t>
            </a:r>
            <a:r>
              <a:rPr lang="en-GB" baseline="0" dirty="0"/>
              <a:t> – share ideas.</a:t>
            </a:r>
            <a:endParaRPr lang="en-GB" dirty="0"/>
          </a:p>
        </p:txBody>
      </p:sp>
      <p:sp>
        <p:nvSpPr>
          <p:cNvPr id="4" name="Slide Number Placeholder 3"/>
          <p:cNvSpPr>
            <a:spLocks noGrp="1"/>
          </p:cNvSpPr>
          <p:nvPr>
            <p:ph type="sldNum" sz="quarter" idx="10"/>
          </p:nvPr>
        </p:nvSpPr>
        <p:spPr/>
        <p:txBody>
          <a:bodyPr/>
          <a:lstStyle/>
          <a:p>
            <a:fld id="{27FA84A2-6130-4C07-B3B4-46E5059C15DE}" type="slidenum">
              <a:rPr lang="en-GB" smtClean="0"/>
              <a:t>9</a:t>
            </a:fld>
            <a:endParaRPr lang="en-GB"/>
          </a:p>
        </p:txBody>
      </p:sp>
    </p:spTree>
    <p:extLst>
      <p:ext uri="{BB962C8B-B14F-4D97-AF65-F5344CB8AC3E}">
        <p14:creationId xmlns:p14="http://schemas.microsoft.com/office/powerpoint/2010/main" val="5454702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Explain that Edexcel</a:t>
            </a:r>
            <a:r>
              <a:rPr lang="en-GB" baseline="0" dirty="0"/>
              <a:t> are very specific about this.  They say that it is important that students explore the beginning and end of the texts. Take feedback </a:t>
            </a:r>
            <a:endParaRPr lang="en-GB" dirty="0"/>
          </a:p>
        </p:txBody>
      </p:sp>
      <p:sp>
        <p:nvSpPr>
          <p:cNvPr id="4" name="Slide Number Placeholder 3"/>
          <p:cNvSpPr>
            <a:spLocks noGrp="1"/>
          </p:cNvSpPr>
          <p:nvPr>
            <p:ph type="sldNum" sz="quarter" idx="10"/>
          </p:nvPr>
        </p:nvSpPr>
        <p:spPr/>
        <p:txBody>
          <a:bodyPr/>
          <a:lstStyle/>
          <a:p>
            <a:fld id="{27FA84A2-6130-4C07-B3B4-46E5059C15DE}" type="slidenum">
              <a:rPr lang="en-GB" smtClean="0"/>
              <a:t>10</a:t>
            </a:fld>
            <a:endParaRPr lang="en-GB"/>
          </a:p>
        </p:txBody>
      </p:sp>
    </p:spTree>
    <p:extLst>
      <p:ext uri="{BB962C8B-B14F-4D97-AF65-F5344CB8AC3E}">
        <p14:creationId xmlns:p14="http://schemas.microsoft.com/office/powerpoint/2010/main" val="136989549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Students to be given time to do this.  Could use the following two slides</a:t>
            </a:r>
            <a:r>
              <a:rPr lang="en-GB" baseline="0" dirty="0"/>
              <a:t> to remind students of things they could look for.  Encourage them to keep it fairly simple.  Take feedback – could project extract on whiteboard and take feedback or ask students to come to the front and share ideas or just do verbal feedback.</a:t>
            </a:r>
          </a:p>
          <a:p>
            <a:endParaRPr lang="en-GB" dirty="0"/>
          </a:p>
        </p:txBody>
      </p:sp>
      <p:sp>
        <p:nvSpPr>
          <p:cNvPr id="4" name="Slide Number Placeholder 3"/>
          <p:cNvSpPr>
            <a:spLocks noGrp="1"/>
          </p:cNvSpPr>
          <p:nvPr>
            <p:ph type="sldNum" sz="quarter" idx="10"/>
          </p:nvPr>
        </p:nvSpPr>
        <p:spPr/>
        <p:txBody>
          <a:bodyPr/>
          <a:lstStyle/>
          <a:p>
            <a:fld id="{27FA84A2-6130-4C07-B3B4-46E5059C15DE}" type="slidenum">
              <a:rPr lang="en-GB" smtClean="0"/>
              <a:t>11</a:t>
            </a:fld>
            <a:endParaRPr lang="en-GB"/>
          </a:p>
        </p:txBody>
      </p:sp>
    </p:spTree>
    <p:extLst>
      <p:ext uri="{BB962C8B-B14F-4D97-AF65-F5344CB8AC3E}">
        <p14:creationId xmlns:p14="http://schemas.microsoft.com/office/powerpoint/2010/main" val="132140487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Adapt for ability group or stick to VITAL on next slide</a:t>
            </a:r>
          </a:p>
        </p:txBody>
      </p:sp>
      <p:sp>
        <p:nvSpPr>
          <p:cNvPr id="4" name="Slide Number Placeholder 3"/>
          <p:cNvSpPr>
            <a:spLocks noGrp="1"/>
          </p:cNvSpPr>
          <p:nvPr>
            <p:ph type="sldNum" sz="quarter" idx="10"/>
          </p:nvPr>
        </p:nvSpPr>
        <p:spPr/>
        <p:txBody>
          <a:bodyPr/>
          <a:lstStyle/>
          <a:p>
            <a:fld id="{AFB6759D-48EE-49BC-B01B-1E5F3BC67ADE}" type="slidenum">
              <a:rPr lang="en-GB" smtClean="0"/>
              <a:pPr/>
              <a:t>12</a:t>
            </a:fld>
            <a:endParaRPr lang="en-GB"/>
          </a:p>
        </p:txBody>
      </p:sp>
    </p:spTree>
    <p:extLst>
      <p:ext uri="{BB962C8B-B14F-4D97-AF65-F5344CB8AC3E}">
        <p14:creationId xmlns:p14="http://schemas.microsoft.com/office/powerpoint/2010/main" val="7835266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7E750287-CA5F-4F31-B07C-2B19B87A2EB4}" type="datetimeFigureOut">
              <a:rPr lang="en-GB" smtClean="0"/>
              <a:t>23/05/2020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8B019B-1BF9-4DA5-959D-C660E115E1DF}" type="slidenum">
              <a:rPr lang="en-GB" smtClean="0"/>
              <a:t>‹#›</a:t>
            </a:fld>
            <a:endParaRPr lang="en-GB"/>
          </a:p>
        </p:txBody>
      </p:sp>
    </p:spTree>
    <p:extLst>
      <p:ext uri="{BB962C8B-B14F-4D97-AF65-F5344CB8AC3E}">
        <p14:creationId xmlns:p14="http://schemas.microsoft.com/office/powerpoint/2010/main" val="3083482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E750287-CA5F-4F31-B07C-2B19B87A2EB4}" type="datetimeFigureOut">
              <a:rPr lang="en-GB" smtClean="0"/>
              <a:t>23/05/2020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8B019B-1BF9-4DA5-959D-C660E115E1DF}" type="slidenum">
              <a:rPr lang="en-GB" smtClean="0"/>
              <a:t>‹#›</a:t>
            </a:fld>
            <a:endParaRPr lang="en-GB"/>
          </a:p>
        </p:txBody>
      </p:sp>
    </p:spTree>
    <p:extLst>
      <p:ext uri="{BB962C8B-B14F-4D97-AF65-F5344CB8AC3E}">
        <p14:creationId xmlns:p14="http://schemas.microsoft.com/office/powerpoint/2010/main" val="87790235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E750287-CA5F-4F31-B07C-2B19B87A2EB4}" type="datetimeFigureOut">
              <a:rPr lang="en-GB" smtClean="0"/>
              <a:t>23/05/2020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8B019B-1BF9-4DA5-959D-C660E115E1DF}" type="slidenum">
              <a:rPr lang="en-GB" smtClean="0"/>
              <a:t>‹#›</a:t>
            </a:fld>
            <a:endParaRPr lang="en-GB"/>
          </a:p>
        </p:txBody>
      </p:sp>
    </p:spTree>
    <p:extLst>
      <p:ext uri="{BB962C8B-B14F-4D97-AF65-F5344CB8AC3E}">
        <p14:creationId xmlns:p14="http://schemas.microsoft.com/office/powerpoint/2010/main" val="38007437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7E750287-CA5F-4F31-B07C-2B19B87A2EB4}" type="datetimeFigureOut">
              <a:rPr lang="en-GB" smtClean="0"/>
              <a:t>23/05/2020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8B019B-1BF9-4DA5-959D-C660E115E1DF}" type="slidenum">
              <a:rPr lang="en-GB" smtClean="0"/>
              <a:t>‹#›</a:t>
            </a:fld>
            <a:endParaRPr lang="en-GB"/>
          </a:p>
        </p:txBody>
      </p:sp>
    </p:spTree>
    <p:extLst>
      <p:ext uri="{BB962C8B-B14F-4D97-AF65-F5344CB8AC3E}">
        <p14:creationId xmlns:p14="http://schemas.microsoft.com/office/powerpoint/2010/main" val="107161101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E750287-CA5F-4F31-B07C-2B19B87A2EB4}" type="datetimeFigureOut">
              <a:rPr lang="en-GB" smtClean="0"/>
              <a:t>23/05/2020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FB8B019B-1BF9-4DA5-959D-C660E115E1DF}" type="slidenum">
              <a:rPr lang="en-GB" smtClean="0"/>
              <a:t>‹#›</a:t>
            </a:fld>
            <a:endParaRPr lang="en-GB"/>
          </a:p>
        </p:txBody>
      </p:sp>
    </p:spTree>
    <p:extLst>
      <p:ext uri="{BB962C8B-B14F-4D97-AF65-F5344CB8AC3E}">
        <p14:creationId xmlns:p14="http://schemas.microsoft.com/office/powerpoint/2010/main" val="22397503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7E750287-CA5F-4F31-B07C-2B19B87A2EB4}" type="datetimeFigureOut">
              <a:rPr lang="en-GB" smtClean="0"/>
              <a:t>23/05/2020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B8B019B-1BF9-4DA5-959D-C660E115E1DF}" type="slidenum">
              <a:rPr lang="en-GB" smtClean="0"/>
              <a:t>‹#›</a:t>
            </a:fld>
            <a:endParaRPr lang="en-GB"/>
          </a:p>
        </p:txBody>
      </p:sp>
    </p:spTree>
    <p:extLst>
      <p:ext uri="{BB962C8B-B14F-4D97-AF65-F5344CB8AC3E}">
        <p14:creationId xmlns:p14="http://schemas.microsoft.com/office/powerpoint/2010/main" val="208850237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7E750287-CA5F-4F31-B07C-2B19B87A2EB4}" type="datetimeFigureOut">
              <a:rPr lang="en-GB" smtClean="0"/>
              <a:t>23/05/2020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FB8B019B-1BF9-4DA5-959D-C660E115E1DF}" type="slidenum">
              <a:rPr lang="en-GB" smtClean="0"/>
              <a:t>‹#›</a:t>
            </a:fld>
            <a:endParaRPr lang="en-GB"/>
          </a:p>
        </p:txBody>
      </p:sp>
    </p:spTree>
    <p:extLst>
      <p:ext uri="{BB962C8B-B14F-4D97-AF65-F5344CB8AC3E}">
        <p14:creationId xmlns:p14="http://schemas.microsoft.com/office/powerpoint/2010/main" val="37008066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7E750287-CA5F-4F31-B07C-2B19B87A2EB4}" type="datetimeFigureOut">
              <a:rPr lang="en-GB" smtClean="0"/>
              <a:t>23/05/2020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FB8B019B-1BF9-4DA5-959D-C660E115E1DF}" type="slidenum">
              <a:rPr lang="en-GB" smtClean="0"/>
              <a:t>‹#›</a:t>
            </a:fld>
            <a:endParaRPr lang="en-GB"/>
          </a:p>
        </p:txBody>
      </p:sp>
    </p:spTree>
    <p:extLst>
      <p:ext uri="{BB962C8B-B14F-4D97-AF65-F5344CB8AC3E}">
        <p14:creationId xmlns:p14="http://schemas.microsoft.com/office/powerpoint/2010/main" val="42918508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E750287-CA5F-4F31-B07C-2B19B87A2EB4}" type="datetimeFigureOut">
              <a:rPr lang="en-GB" smtClean="0"/>
              <a:t>23/05/2020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FB8B019B-1BF9-4DA5-959D-C660E115E1DF}" type="slidenum">
              <a:rPr lang="en-GB" smtClean="0"/>
              <a:t>‹#›</a:t>
            </a:fld>
            <a:endParaRPr lang="en-GB"/>
          </a:p>
        </p:txBody>
      </p:sp>
    </p:spTree>
    <p:extLst>
      <p:ext uri="{BB962C8B-B14F-4D97-AF65-F5344CB8AC3E}">
        <p14:creationId xmlns:p14="http://schemas.microsoft.com/office/powerpoint/2010/main" val="388567408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750287-CA5F-4F31-B07C-2B19B87A2EB4}" type="datetimeFigureOut">
              <a:rPr lang="en-GB" smtClean="0"/>
              <a:t>23/05/2020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B8B019B-1BF9-4DA5-959D-C660E115E1DF}" type="slidenum">
              <a:rPr lang="en-GB" smtClean="0"/>
              <a:t>‹#›</a:t>
            </a:fld>
            <a:endParaRPr lang="en-GB"/>
          </a:p>
        </p:txBody>
      </p:sp>
    </p:spTree>
    <p:extLst>
      <p:ext uri="{BB962C8B-B14F-4D97-AF65-F5344CB8AC3E}">
        <p14:creationId xmlns:p14="http://schemas.microsoft.com/office/powerpoint/2010/main" val="120608082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750287-CA5F-4F31-B07C-2B19B87A2EB4}" type="datetimeFigureOut">
              <a:rPr lang="en-GB" smtClean="0"/>
              <a:t>23/05/2020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FB8B019B-1BF9-4DA5-959D-C660E115E1DF}" type="slidenum">
              <a:rPr lang="en-GB" smtClean="0"/>
              <a:t>‹#›</a:t>
            </a:fld>
            <a:endParaRPr lang="en-GB"/>
          </a:p>
        </p:txBody>
      </p:sp>
    </p:spTree>
    <p:extLst>
      <p:ext uri="{BB962C8B-B14F-4D97-AF65-F5344CB8AC3E}">
        <p14:creationId xmlns:p14="http://schemas.microsoft.com/office/powerpoint/2010/main" val="38591054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l="-17000" r="-17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E750287-CA5F-4F31-B07C-2B19B87A2EB4}" type="datetimeFigureOut">
              <a:rPr lang="en-GB" smtClean="0"/>
              <a:t>23/05/2020</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B8B019B-1BF9-4DA5-959D-C660E115E1DF}" type="slidenum">
              <a:rPr lang="en-GB" smtClean="0"/>
              <a:t>‹#›</a:t>
            </a:fld>
            <a:endParaRPr lang="en-GB"/>
          </a:p>
        </p:txBody>
      </p:sp>
    </p:spTree>
    <p:extLst>
      <p:ext uri="{BB962C8B-B14F-4D97-AF65-F5344CB8AC3E}">
        <p14:creationId xmlns:p14="http://schemas.microsoft.com/office/powerpoint/2010/main" val="35893688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0.xml"/><Relationship Id="rId1" Type="http://schemas.openxmlformats.org/officeDocument/2006/relationships/slideLayout" Target="../slideLayouts/slideLayout2.xml"/><Relationship Id="rId4" Type="http://schemas.openxmlformats.org/officeDocument/2006/relationships/image" Target="../media/image4.png"/></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s://www.youtube.com/watch?v=nLzzjdNI6LU"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2.jpe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23728" y="260648"/>
            <a:ext cx="5040560" cy="1143000"/>
          </a:xfrm>
          <a:solidFill>
            <a:schemeClr val="bg1">
              <a:alpha val="75000"/>
            </a:schemeClr>
          </a:solidFill>
        </p:spPr>
        <p:txBody>
          <a:bodyPr>
            <a:normAutofit fontScale="90000"/>
          </a:bodyPr>
          <a:lstStyle/>
          <a:p>
            <a:r>
              <a:rPr lang="en-GB" dirty="0"/>
              <a:t>To Start…Language choices</a:t>
            </a:r>
          </a:p>
        </p:txBody>
      </p:sp>
      <p:sp>
        <p:nvSpPr>
          <p:cNvPr id="3" name="Content Placeholder 2"/>
          <p:cNvSpPr>
            <a:spLocks noGrp="1"/>
          </p:cNvSpPr>
          <p:nvPr>
            <p:ph idx="1"/>
          </p:nvPr>
        </p:nvSpPr>
        <p:spPr>
          <a:xfrm>
            <a:off x="457200" y="1600201"/>
            <a:ext cx="8229600" cy="3340968"/>
          </a:xfrm>
          <a:solidFill>
            <a:schemeClr val="bg1">
              <a:alpha val="75000"/>
            </a:schemeClr>
          </a:solidFill>
        </p:spPr>
        <p:txBody>
          <a:bodyPr>
            <a:normAutofit lnSpcReduction="10000"/>
          </a:bodyPr>
          <a:lstStyle/>
          <a:p>
            <a:pPr marL="0" indent="0">
              <a:buNone/>
            </a:pPr>
            <a:r>
              <a:rPr lang="en-GB" dirty="0"/>
              <a:t>We </a:t>
            </a:r>
            <a:r>
              <a:rPr lang="en-GB" b="1" dirty="0">
                <a:solidFill>
                  <a:srgbClr val="FF0000"/>
                </a:solidFill>
              </a:rPr>
              <a:t>walked </a:t>
            </a:r>
            <a:r>
              <a:rPr lang="en-GB" dirty="0"/>
              <a:t>down dark streets…</a:t>
            </a:r>
          </a:p>
          <a:p>
            <a:pPr marL="0" indent="0">
              <a:buNone/>
            </a:pPr>
            <a:r>
              <a:rPr lang="en-GB" dirty="0"/>
              <a:t>We </a:t>
            </a:r>
            <a:r>
              <a:rPr lang="en-GB" b="1" dirty="0">
                <a:solidFill>
                  <a:srgbClr val="FF0000"/>
                </a:solidFill>
              </a:rPr>
              <a:t>wandered</a:t>
            </a:r>
            <a:r>
              <a:rPr lang="en-GB" dirty="0"/>
              <a:t> down dark streets…</a:t>
            </a:r>
          </a:p>
          <a:p>
            <a:pPr marL="0" indent="0">
              <a:buNone/>
            </a:pPr>
            <a:r>
              <a:rPr lang="en-GB" dirty="0"/>
              <a:t>We </a:t>
            </a:r>
            <a:r>
              <a:rPr lang="en-GB" b="1" dirty="0">
                <a:solidFill>
                  <a:srgbClr val="FF0000"/>
                </a:solidFill>
              </a:rPr>
              <a:t>careered </a:t>
            </a:r>
            <a:r>
              <a:rPr lang="en-GB" dirty="0"/>
              <a:t>down dark streets…</a:t>
            </a:r>
          </a:p>
          <a:p>
            <a:pPr marL="0" indent="0">
              <a:buNone/>
            </a:pPr>
            <a:endParaRPr lang="en-GB" dirty="0"/>
          </a:p>
          <a:p>
            <a:pPr marL="0" indent="0">
              <a:buNone/>
            </a:pPr>
            <a:r>
              <a:rPr lang="en-GB" dirty="0"/>
              <a:t>Which of these three verbs suggests they are moving in quick and uncontrolled way?</a:t>
            </a:r>
          </a:p>
        </p:txBody>
      </p:sp>
    </p:spTree>
    <p:extLst>
      <p:ext uri="{BB962C8B-B14F-4D97-AF65-F5344CB8AC3E}">
        <p14:creationId xmlns:p14="http://schemas.microsoft.com/office/powerpoint/2010/main" val="287965248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35696" y="274638"/>
            <a:ext cx="5904656" cy="1143000"/>
          </a:xfrm>
          <a:solidFill>
            <a:schemeClr val="bg1">
              <a:alpha val="75000"/>
            </a:schemeClr>
          </a:solidFill>
        </p:spPr>
        <p:txBody>
          <a:bodyPr>
            <a:normAutofit fontScale="90000"/>
          </a:bodyPr>
          <a:lstStyle/>
          <a:p>
            <a:r>
              <a:rPr lang="en-GB" dirty="0"/>
              <a:t>Divide the extract into three</a:t>
            </a:r>
          </a:p>
        </p:txBody>
      </p:sp>
      <p:sp>
        <p:nvSpPr>
          <p:cNvPr id="3" name="Content Placeholder 2"/>
          <p:cNvSpPr>
            <a:spLocks noGrp="1"/>
          </p:cNvSpPr>
          <p:nvPr>
            <p:ph idx="1"/>
          </p:nvPr>
        </p:nvSpPr>
        <p:spPr>
          <a:xfrm>
            <a:off x="457200" y="1600201"/>
            <a:ext cx="8229600" cy="3340968"/>
          </a:xfrm>
          <a:solidFill>
            <a:schemeClr val="bg1">
              <a:alpha val="75000"/>
            </a:schemeClr>
          </a:solidFill>
        </p:spPr>
        <p:txBody>
          <a:bodyPr/>
          <a:lstStyle/>
          <a:p>
            <a:pPr marL="0" indent="0">
              <a:buNone/>
            </a:pPr>
            <a:r>
              <a:rPr lang="en-GB" b="1" dirty="0"/>
              <a:t>Remember:</a:t>
            </a:r>
          </a:p>
          <a:p>
            <a:pPr marL="0" indent="0">
              <a:buNone/>
            </a:pPr>
            <a:r>
              <a:rPr lang="en-GB" dirty="0"/>
              <a:t>Think about what is happening in the </a:t>
            </a:r>
            <a:r>
              <a:rPr lang="en-GB" b="1" dirty="0"/>
              <a:t>beginning</a:t>
            </a:r>
            <a:r>
              <a:rPr lang="en-GB" dirty="0"/>
              <a:t> of the extract.</a:t>
            </a:r>
          </a:p>
          <a:p>
            <a:pPr marL="0" indent="0">
              <a:buNone/>
            </a:pPr>
            <a:r>
              <a:rPr lang="en-GB" dirty="0"/>
              <a:t>Where does it change focus </a:t>
            </a:r>
            <a:r>
              <a:rPr lang="en-GB" b="1" dirty="0"/>
              <a:t>(middle)?</a:t>
            </a:r>
          </a:p>
          <a:p>
            <a:pPr marL="0" indent="0">
              <a:buNone/>
            </a:pPr>
            <a:r>
              <a:rPr lang="en-GB" dirty="0"/>
              <a:t>What is happening at the</a:t>
            </a:r>
            <a:r>
              <a:rPr lang="en-GB" b="1" dirty="0"/>
              <a:t> end </a:t>
            </a:r>
            <a:r>
              <a:rPr lang="en-GB" dirty="0"/>
              <a:t>of the extract?</a:t>
            </a:r>
          </a:p>
        </p:txBody>
      </p:sp>
      <p:sp>
        <p:nvSpPr>
          <p:cNvPr id="4" name="TextBox 3"/>
          <p:cNvSpPr txBox="1"/>
          <p:nvPr/>
        </p:nvSpPr>
        <p:spPr>
          <a:xfrm>
            <a:off x="170765" y="5934670"/>
            <a:ext cx="4745145" cy="923330"/>
          </a:xfrm>
          <a:prstGeom prst="rect">
            <a:avLst/>
          </a:prstGeom>
          <a:solidFill>
            <a:schemeClr val="accent2">
              <a:lumMod val="40000"/>
              <a:lumOff val="60000"/>
            </a:schemeClr>
          </a:solidFill>
        </p:spPr>
        <p:txBody>
          <a:bodyPr wrap="none" rtlCol="0">
            <a:spAutoFit/>
          </a:bodyPr>
          <a:lstStyle/>
          <a:p>
            <a:r>
              <a:rPr lang="en-GB" b="1" dirty="0"/>
              <a:t>To understand the effects of writers’ techniques</a:t>
            </a:r>
          </a:p>
          <a:p>
            <a:r>
              <a:rPr lang="en-GB" b="1" dirty="0"/>
              <a:t>To explore a non-fiction extract</a:t>
            </a:r>
          </a:p>
          <a:p>
            <a:r>
              <a:rPr lang="en-GB" b="1" dirty="0"/>
              <a:t>To write an analysis of the non-fiction extract</a:t>
            </a:r>
          </a:p>
        </p:txBody>
      </p:sp>
    </p:spTree>
    <p:extLst>
      <p:ext uri="{BB962C8B-B14F-4D97-AF65-F5344CB8AC3E}">
        <p14:creationId xmlns:p14="http://schemas.microsoft.com/office/powerpoint/2010/main" val="112776669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1760" y="260648"/>
            <a:ext cx="4608512" cy="1143000"/>
          </a:xfrm>
          <a:solidFill>
            <a:schemeClr val="bg1">
              <a:alpha val="75000"/>
            </a:schemeClr>
          </a:solidFill>
        </p:spPr>
        <p:txBody>
          <a:bodyPr/>
          <a:lstStyle/>
          <a:p>
            <a:r>
              <a:rPr lang="en-GB" dirty="0"/>
              <a:t>Now…</a:t>
            </a:r>
          </a:p>
        </p:txBody>
      </p:sp>
      <p:sp>
        <p:nvSpPr>
          <p:cNvPr id="3" name="Content Placeholder 2"/>
          <p:cNvSpPr>
            <a:spLocks noGrp="1"/>
          </p:cNvSpPr>
          <p:nvPr>
            <p:ph idx="1"/>
          </p:nvPr>
        </p:nvSpPr>
        <p:spPr>
          <a:xfrm>
            <a:off x="457200" y="1600200"/>
            <a:ext cx="8229600" cy="2908920"/>
          </a:xfrm>
          <a:solidFill>
            <a:schemeClr val="bg1">
              <a:alpha val="75000"/>
            </a:schemeClr>
          </a:solidFill>
        </p:spPr>
        <p:txBody>
          <a:bodyPr>
            <a:normAutofit fontScale="70000" lnSpcReduction="20000"/>
          </a:bodyPr>
          <a:lstStyle/>
          <a:p>
            <a:pPr marL="0" indent="0">
              <a:buNone/>
            </a:pPr>
            <a:r>
              <a:rPr lang="en-GB" dirty="0"/>
              <a:t>Identify one language and one structure feature in each section.</a:t>
            </a:r>
          </a:p>
          <a:p>
            <a:pPr marL="0" indent="0">
              <a:buNone/>
            </a:pPr>
            <a:endParaRPr lang="en-GB" dirty="0"/>
          </a:p>
          <a:p>
            <a:pPr marL="0" indent="0">
              <a:buNone/>
            </a:pPr>
            <a:r>
              <a:rPr lang="en-GB" b="1" dirty="0"/>
              <a:t>Think back to our starter:</a:t>
            </a:r>
          </a:p>
          <a:p>
            <a:pPr marL="0" indent="0">
              <a:buNone/>
            </a:pPr>
            <a:r>
              <a:rPr lang="en-GB" dirty="0"/>
              <a:t>Neon or juicy words - which words stand out to you?  Why do they stand out? </a:t>
            </a:r>
          </a:p>
          <a:p>
            <a:pPr marL="0" indent="0">
              <a:buNone/>
            </a:pPr>
            <a:r>
              <a:rPr lang="en-GB" dirty="0"/>
              <a:t> </a:t>
            </a:r>
          </a:p>
          <a:p>
            <a:pPr marL="0" indent="0">
              <a:buNone/>
            </a:pPr>
            <a:r>
              <a:rPr lang="en-GB" b="1" dirty="0"/>
              <a:t>Think about our exploding the quote activity:</a:t>
            </a:r>
          </a:p>
          <a:p>
            <a:pPr marL="0" indent="0">
              <a:buNone/>
            </a:pPr>
            <a:r>
              <a:rPr lang="en-GB" dirty="0"/>
              <a:t>Connotations?  Techniques?  What are the effects?</a:t>
            </a:r>
          </a:p>
          <a:p>
            <a:pPr marL="0" indent="0">
              <a:buNone/>
            </a:pPr>
            <a:endParaRPr lang="en-GB" dirty="0"/>
          </a:p>
          <a:p>
            <a:pPr marL="0" indent="0">
              <a:buNone/>
            </a:pPr>
            <a:endParaRPr lang="en-GB" dirty="0"/>
          </a:p>
        </p:txBody>
      </p:sp>
      <p:sp>
        <p:nvSpPr>
          <p:cNvPr id="4" name="TextBox 3"/>
          <p:cNvSpPr txBox="1"/>
          <p:nvPr/>
        </p:nvSpPr>
        <p:spPr>
          <a:xfrm>
            <a:off x="170765" y="5934670"/>
            <a:ext cx="4745145" cy="923330"/>
          </a:xfrm>
          <a:prstGeom prst="rect">
            <a:avLst/>
          </a:prstGeom>
          <a:solidFill>
            <a:schemeClr val="accent2">
              <a:lumMod val="40000"/>
              <a:lumOff val="60000"/>
            </a:schemeClr>
          </a:solidFill>
        </p:spPr>
        <p:txBody>
          <a:bodyPr wrap="none" rtlCol="0">
            <a:spAutoFit/>
          </a:bodyPr>
          <a:lstStyle/>
          <a:p>
            <a:r>
              <a:rPr lang="en-GB" b="1" dirty="0"/>
              <a:t>To understand the effects of writers’ techniques</a:t>
            </a:r>
          </a:p>
          <a:p>
            <a:r>
              <a:rPr lang="en-GB" b="1" dirty="0"/>
              <a:t>To explore a non-fiction extract</a:t>
            </a:r>
          </a:p>
          <a:p>
            <a:r>
              <a:rPr lang="en-GB" b="1" dirty="0"/>
              <a:t>To write an analysis of the non-fiction extract</a:t>
            </a:r>
          </a:p>
        </p:txBody>
      </p:sp>
    </p:spTree>
    <p:extLst>
      <p:ext uri="{BB962C8B-B14F-4D97-AF65-F5344CB8AC3E}">
        <p14:creationId xmlns:p14="http://schemas.microsoft.com/office/powerpoint/2010/main" val="112776669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Table 1"/>
          <p:cNvGraphicFramePr>
            <a:graphicFrameLocks noGrp="1"/>
          </p:cNvGraphicFramePr>
          <p:nvPr>
            <p:extLst>
              <p:ext uri="{D42A27DB-BD31-4B8C-83A1-F6EECF244321}">
                <p14:modId xmlns:p14="http://schemas.microsoft.com/office/powerpoint/2010/main" val="3757665724"/>
              </p:ext>
            </p:extLst>
          </p:nvPr>
        </p:nvGraphicFramePr>
        <p:xfrm>
          <a:off x="827584" y="0"/>
          <a:ext cx="7992888" cy="7043671"/>
        </p:xfrm>
        <a:graphic>
          <a:graphicData uri="http://schemas.openxmlformats.org/drawingml/2006/table">
            <a:tbl>
              <a:tblPr firstRow="1" firstCol="1" bandRow="1"/>
              <a:tblGrid>
                <a:gridCol w="3996444">
                  <a:extLst>
                    <a:ext uri="{9D8B030D-6E8A-4147-A177-3AD203B41FA5}">
                      <a16:colId xmlns:a16="http://schemas.microsoft.com/office/drawing/2014/main" val="20000"/>
                    </a:ext>
                  </a:extLst>
                </a:gridCol>
                <a:gridCol w="3996444">
                  <a:extLst>
                    <a:ext uri="{9D8B030D-6E8A-4147-A177-3AD203B41FA5}">
                      <a16:colId xmlns:a16="http://schemas.microsoft.com/office/drawing/2014/main" val="20001"/>
                    </a:ext>
                  </a:extLst>
                </a:gridCol>
              </a:tblGrid>
              <a:tr h="408048">
                <a:tc>
                  <a:txBody>
                    <a:bodyPr/>
                    <a:lstStyle/>
                    <a:p>
                      <a:pPr algn="ctr">
                        <a:lnSpc>
                          <a:spcPct val="107000"/>
                        </a:lnSpc>
                        <a:spcAft>
                          <a:spcPts val="0"/>
                        </a:spcAft>
                      </a:pPr>
                      <a:r>
                        <a:rPr lang="en-GB" sz="2400" b="1" u="sng"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rPr>
                        <a:t>Language</a:t>
                      </a:r>
                      <a:endParaRPr lang="en-GB" sz="2400" dirty="0">
                        <a:solidFill>
                          <a:srgbClr val="0070C0"/>
                        </a:solidFill>
                        <a:effectLst/>
                        <a:latin typeface="Calibri" panose="020F0502020204030204" pitchFamily="34" charset="0"/>
                        <a:ea typeface="Calibri" panose="020F0502020204030204" pitchFamily="34" charset="0"/>
                        <a:cs typeface="Times New Roman" panose="02020603050405020304" pitchFamily="18" charset="0"/>
                      </a:endParaRPr>
                    </a:p>
                  </a:txBody>
                  <a:tcPr marL="49958" marR="499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alpha val="75000"/>
                      </a:schemeClr>
                    </a:solidFill>
                  </a:tcPr>
                </a:tc>
                <a:tc>
                  <a:txBody>
                    <a:bodyPr/>
                    <a:lstStyle/>
                    <a:p>
                      <a:pPr algn="ctr">
                        <a:lnSpc>
                          <a:spcPct val="107000"/>
                        </a:lnSpc>
                        <a:spcAft>
                          <a:spcPts val="0"/>
                        </a:spcAft>
                      </a:pPr>
                      <a:r>
                        <a:rPr lang="en-GB" sz="2400" b="1" u="sng"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rPr>
                        <a:t>Structure</a:t>
                      </a:r>
                      <a:endParaRPr lang="en-GB" sz="2400" dirty="0">
                        <a:solidFill>
                          <a:srgbClr val="FF0000"/>
                        </a:solidFill>
                        <a:effectLst/>
                        <a:latin typeface="Calibri" panose="020F0502020204030204" pitchFamily="34" charset="0"/>
                        <a:ea typeface="Calibri" panose="020F0502020204030204" pitchFamily="34" charset="0"/>
                        <a:cs typeface="Times New Roman" panose="02020603050405020304" pitchFamily="18" charset="0"/>
                      </a:endParaRPr>
                    </a:p>
                  </a:txBody>
                  <a:tcPr marL="49958" marR="499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alpha val="75000"/>
                      </a:schemeClr>
                    </a:solidFill>
                  </a:tcPr>
                </a:tc>
                <a:extLst>
                  <a:ext uri="{0D108BD9-81ED-4DB2-BD59-A6C34878D82A}">
                    <a16:rowId xmlns:a16="http://schemas.microsoft.com/office/drawing/2014/main" val="10000"/>
                  </a:ext>
                </a:extLst>
              </a:tr>
              <a:tr h="6449952">
                <a:tc>
                  <a:txBody>
                    <a:bodyPr/>
                    <a:lstStyle/>
                    <a:p>
                      <a:pPr marL="342900" lvl="0" indent="-342900">
                        <a:lnSpc>
                          <a:spcPct val="107000"/>
                        </a:lnSpc>
                        <a:spcAft>
                          <a:spcPts val="0"/>
                        </a:spcAft>
                        <a:buFont typeface="Calibri" panose="020F0502020204030204" pitchFamily="34" charset="0"/>
                        <a:buChar char="-"/>
                      </a:pPr>
                      <a:r>
                        <a:rPr lang="en-GB" sz="2400" b="1" dirty="0">
                          <a:effectLst/>
                          <a:latin typeface="Calibri" panose="020F0502020204030204" pitchFamily="34" charset="0"/>
                          <a:ea typeface="Calibri" panose="020F0502020204030204" pitchFamily="34" charset="0"/>
                          <a:cs typeface="Times New Roman" panose="02020603050405020304" pitchFamily="18" charset="0"/>
                        </a:rPr>
                        <a:t>Powerful words </a:t>
                      </a:r>
                    </a:p>
                    <a:p>
                      <a:pPr marL="342900" lvl="0" indent="-342900">
                        <a:lnSpc>
                          <a:spcPct val="107000"/>
                        </a:lnSpc>
                        <a:spcAft>
                          <a:spcPts val="0"/>
                        </a:spcAft>
                        <a:buFont typeface="Calibri" panose="020F0502020204030204" pitchFamily="34" charset="0"/>
                        <a:buChar char="-"/>
                      </a:pPr>
                      <a:r>
                        <a:rPr lang="en-GB" sz="2400" b="1" dirty="0">
                          <a:effectLst/>
                          <a:latin typeface="Calibri" panose="020F0502020204030204" pitchFamily="34" charset="0"/>
                          <a:ea typeface="Calibri" panose="020F0502020204030204" pitchFamily="34" charset="0"/>
                          <a:cs typeface="Times New Roman" panose="02020603050405020304" pitchFamily="18" charset="0"/>
                        </a:rPr>
                        <a:t>Positive / negative language</a:t>
                      </a:r>
                    </a:p>
                    <a:p>
                      <a:pPr marL="342900" lvl="0" indent="-342900">
                        <a:lnSpc>
                          <a:spcPct val="107000"/>
                        </a:lnSpc>
                        <a:spcAft>
                          <a:spcPts val="0"/>
                        </a:spcAft>
                        <a:buFont typeface="Calibri" panose="020F0502020204030204" pitchFamily="34" charset="0"/>
                        <a:buChar char="-"/>
                      </a:pPr>
                      <a:r>
                        <a:rPr lang="en-GB" sz="2400" b="1" dirty="0">
                          <a:effectLst/>
                          <a:latin typeface="Calibri" panose="020F0502020204030204" pitchFamily="34" charset="0"/>
                          <a:ea typeface="Calibri" panose="020F0502020204030204" pitchFamily="34" charset="0"/>
                          <a:cs typeface="Times New Roman" panose="02020603050405020304" pitchFamily="18" charset="0"/>
                        </a:rPr>
                        <a:t>Adjectives</a:t>
                      </a:r>
                    </a:p>
                    <a:p>
                      <a:pPr marL="342900" lvl="0" indent="-342900">
                        <a:lnSpc>
                          <a:spcPct val="107000"/>
                        </a:lnSpc>
                        <a:spcAft>
                          <a:spcPts val="0"/>
                        </a:spcAft>
                        <a:buFont typeface="Calibri" panose="020F0502020204030204" pitchFamily="34" charset="0"/>
                        <a:buChar char="-"/>
                      </a:pPr>
                      <a:r>
                        <a:rPr lang="en-GB" sz="2400" b="1" dirty="0">
                          <a:effectLst/>
                          <a:latin typeface="Calibri" panose="020F0502020204030204" pitchFamily="34" charset="0"/>
                          <a:ea typeface="Calibri" panose="020F0502020204030204" pitchFamily="34" charset="0"/>
                          <a:cs typeface="Times New Roman" panose="02020603050405020304" pitchFamily="18" charset="0"/>
                        </a:rPr>
                        <a:t>Adverbs</a:t>
                      </a:r>
                    </a:p>
                    <a:p>
                      <a:pPr marL="342900" lvl="0" indent="-342900">
                        <a:lnSpc>
                          <a:spcPct val="107000"/>
                        </a:lnSpc>
                        <a:spcAft>
                          <a:spcPts val="0"/>
                        </a:spcAft>
                        <a:buFont typeface="Calibri" panose="020F0502020204030204" pitchFamily="34" charset="0"/>
                        <a:buChar char="-"/>
                      </a:pPr>
                      <a:r>
                        <a:rPr lang="en-GB" sz="2400" b="1" dirty="0">
                          <a:effectLst/>
                          <a:latin typeface="Calibri" panose="020F0502020204030204" pitchFamily="34" charset="0"/>
                          <a:ea typeface="Calibri" panose="020F0502020204030204" pitchFamily="34" charset="0"/>
                          <a:cs typeface="Times New Roman" panose="02020603050405020304" pitchFamily="18" charset="0"/>
                        </a:rPr>
                        <a:t>Verbs </a:t>
                      </a:r>
                    </a:p>
                    <a:p>
                      <a:pPr marL="342900" lvl="0" indent="-342900">
                        <a:lnSpc>
                          <a:spcPct val="107000"/>
                        </a:lnSpc>
                        <a:spcAft>
                          <a:spcPts val="0"/>
                        </a:spcAft>
                        <a:buFont typeface="Calibri" panose="020F0502020204030204" pitchFamily="34" charset="0"/>
                        <a:buChar char="-"/>
                      </a:pPr>
                      <a:r>
                        <a:rPr lang="en-GB" sz="2400" b="1" dirty="0">
                          <a:effectLst/>
                          <a:latin typeface="Calibri" panose="020F0502020204030204" pitchFamily="34" charset="0"/>
                          <a:ea typeface="Calibri" panose="020F0502020204030204" pitchFamily="34" charset="0"/>
                          <a:cs typeface="Times New Roman" panose="02020603050405020304" pitchFamily="18" charset="0"/>
                        </a:rPr>
                        <a:t>Nouns / abstract nouns</a:t>
                      </a:r>
                    </a:p>
                    <a:p>
                      <a:pPr marL="342900" lvl="0" indent="-342900">
                        <a:lnSpc>
                          <a:spcPct val="107000"/>
                        </a:lnSpc>
                        <a:spcAft>
                          <a:spcPts val="0"/>
                        </a:spcAft>
                        <a:buFont typeface="Calibri" panose="020F0502020204030204" pitchFamily="34" charset="0"/>
                        <a:buChar char="-"/>
                      </a:pPr>
                      <a:r>
                        <a:rPr lang="en-GB" sz="2400" b="1" dirty="0">
                          <a:effectLst/>
                          <a:latin typeface="Calibri" panose="020F0502020204030204" pitchFamily="34" charset="0"/>
                          <a:ea typeface="Calibri" panose="020F0502020204030204" pitchFamily="34" charset="0"/>
                          <a:cs typeface="Times New Roman" panose="02020603050405020304" pitchFamily="18" charset="0"/>
                        </a:rPr>
                        <a:t>Semantic field / words associated with….</a:t>
                      </a:r>
                    </a:p>
                    <a:p>
                      <a:pPr marL="342900" lvl="0" indent="-342900">
                        <a:lnSpc>
                          <a:spcPct val="107000"/>
                        </a:lnSpc>
                        <a:spcAft>
                          <a:spcPts val="0"/>
                        </a:spcAft>
                        <a:buFont typeface="Calibri" panose="020F0502020204030204" pitchFamily="34" charset="0"/>
                        <a:buChar char="-"/>
                      </a:pPr>
                      <a:r>
                        <a:rPr lang="en-GB" sz="2400" b="1" dirty="0">
                          <a:effectLst/>
                          <a:latin typeface="Calibri" panose="020F0502020204030204" pitchFamily="34" charset="0"/>
                          <a:ea typeface="Calibri" panose="020F0502020204030204" pitchFamily="34" charset="0"/>
                          <a:cs typeface="Times New Roman" panose="02020603050405020304" pitchFamily="18" charset="0"/>
                        </a:rPr>
                        <a:t>Metaphor</a:t>
                      </a:r>
                    </a:p>
                    <a:p>
                      <a:pPr marL="342900" lvl="0" indent="-342900">
                        <a:lnSpc>
                          <a:spcPct val="107000"/>
                        </a:lnSpc>
                        <a:spcAft>
                          <a:spcPts val="0"/>
                        </a:spcAft>
                        <a:buFont typeface="Calibri" panose="020F0502020204030204" pitchFamily="34" charset="0"/>
                        <a:buChar char="-"/>
                      </a:pPr>
                      <a:r>
                        <a:rPr lang="en-GB" sz="2400" b="1" dirty="0">
                          <a:effectLst/>
                          <a:latin typeface="Calibri" panose="020F0502020204030204" pitchFamily="34" charset="0"/>
                          <a:ea typeface="Calibri" panose="020F0502020204030204" pitchFamily="34" charset="0"/>
                          <a:cs typeface="Times New Roman" panose="02020603050405020304" pitchFamily="18" charset="0"/>
                        </a:rPr>
                        <a:t>Simile</a:t>
                      </a:r>
                    </a:p>
                    <a:p>
                      <a:pPr marL="342900" lvl="0" indent="-342900">
                        <a:lnSpc>
                          <a:spcPct val="107000"/>
                        </a:lnSpc>
                        <a:spcAft>
                          <a:spcPts val="0"/>
                        </a:spcAft>
                        <a:buFont typeface="Calibri" panose="020F0502020204030204" pitchFamily="34" charset="0"/>
                        <a:buChar char="-"/>
                      </a:pPr>
                      <a:r>
                        <a:rPr lang="en-GB" sz="2400" b="1" dirty="0">
                          <a:effectLst/>
                          <a:latin typeface="Calibri" panose="020F0502020204030204" pitchFamily="34" charset="0"/>
                          <a:ea typeface="Calibri" panose="020F0502020204030204" pitchFamily="34" charset="0"/>
                          <a:cs typeface="Times New Roman" panose="02020603050405020304" pitchFamily="18" charset="0"/>
                        </a:rPr>
                        <a:t>Personification</a:t>
                      </a:r>
                    </a:p>
                    <a:p>
                      <a:pPr marL="342900" lvl="0" indent="-342900">
                        <a:lnSpc>
                          <a:spcPct val="107000"/>
                        </a:lnSpc>
                        <a:spcAft>
                          <a:spcPts val="0"/>
                        </a:spcAft>
                        <a:buFont typeface="Calibri" panose="020F0502020204030204" pitchFamily="34" charset="0"/>
                        <a:buChar char="-"/>
                      </a:pPr>
                      <a:r>
                        <a:rPr lang="en-GB" sz="2400" b="1" dirty="0">
                          <a:effectLst/>
                          <a:latin typeface="Calibri" panose="020F0502020204030204" pitchFamily="34" charset="0"/>
                          <a:ea typeface="Calibri" panose="020F0502020204030204" pitchFamily="34" charset="0"/>
                          <a:cs typeface="Times New Roman" panose="02020603050405020304" pitchFamily="18" charset="0"/>
                        </a:rPr>
                        <a:t>Alliteration (plosive, fricative, staccato, sibilant)</a:t>
                      </a:r>
                    </a:p>
                    <a:p>
                      <a:pPr marL="342900" lvl="0" indent="-342900">
                        <a:lnSpc>
                          <a:spcPct val="107000"/>
                        </a:lnSpc>
                        <a:spcAft>
                          <a:spcPts val="0"/>
                        </a:spcAft>
                        <a:buFont typeface="Calibri" panose="020F0502020204030204" pitchFamily="34" charset="0"/>
                        <a:buChar char="-"/>
                      </a:pPr>
                      <a:r>
                        <a:rPr lang="en-GB" sz="2400" b="1" dirty="0">
                          <a:effectLst/>
                          <a:latin typeface="Calibri" panose="020F0502020204030204" pitchFamily="34" charset="0"/>
                          <a:ea typeface="Calibri" panose="020F0502020204030204" pitchFamily="34" charset="0"/>
                          <a:cs typeface="Times New Roman" panose="02020603050405020304" pitchFamily="18" charset="0"/>
                        </a:rPr>
                        <a:t>Onomatopoeia </a:t>
                      </a:r>
                    </a:p>
                    <a:p>
                      <a:pPr marL="342900" lvl="0" indent="-342900">
                        <a:lnSpc>
                          <a:spcPct val="107000"/>
                        </a:lnSpc>
                        <a:spcAft>
                          <a:spcPts val="0"/>
                        </a:spcAft>
                        <a:buFont typeface="Calibri" panose="020F0502020204030204" pitchFamily="34" charset="0"/>
                        <a:buNone/>
                      </a:pPr>
                      <a:endParaRPr lang="en-GB" sz="2400" b="1"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0"/>
                        </a:spcAft>
                      </a:pPr>
                      <a:r>
                        <a:rPr lang="en-GB" sz="2400" b="1" dirty="0">
                          <a:effectLst/>
                          <a:latin typeface="Calibri" panose="020F0502020204030204" pitchFamily="34" charset="0"/>
                          <a:ea typeface="Calibri" panose="020F0502020204030204" pitchFamily="34" charset="0"/>
                          <a:cs typeface="Times New Roman" panose="02020603050405020304" pitchFamily="18" charset="0"/>
                        </a:rPr>
                        <a:t> </a:t>
                      </a:r>
                    </a:p>
                  </a:txBody>
                  <a:tcPr marL="49958" marR="499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alpha val="75000"/>
                      </a:schemeClr>
                    </a:solidFill>
                  </a:tcPr>
                </a:tc>
                <a:tc>
                  <a:txBody>
                    <a:bodyPr/>
                    <a:lstStyle/>
                    <a:p>
                      <a:pPr marL="342900" lvl="0" indent="-342900">
                        <a:lnSpc>
                          <a:spcPct val="107000"/>
                        </a:lnSpc>
                        <a:spcAft>
                          <a:spcPts val="0"/>
                        </a:spcAft>
                        <a:buFont typeface="Calibri" panose="020F0502020204030204" pitchFamily="34" charset="0"/>
                        <a:buChar char="-"/>
                      </a:pPr>
                      <a:r>
                        <a:rPr lang="en-GB" sz="2400" b="1" dirty="0">
                          <a:effectLst/>
                          <a:latin typeface="Calibri" panose="020F0502020204030204" pitchFamily="34" charset="0"/>
                          <a:ea typeface="Calibri" panose="020F0502020204030204" pitchFamily="34" charset="0"/>
                          <a:cs typeface="Times New Roman" panose="02020603050405020304" pitchFamily="18" charset="0"/>
                        </a:rPr>
                        <a:t>Paragraph lengths – long and short</a:t>
                      </a:r>
                    </a:p>
                    <a:p>
                      <a:pPr marL="342900" lvl="0" indent="-342900">
                        <a:lnSpc>
                          <a:spcPct val="107000"/>
                        </a:lnSpc>
                        <a:spcAft>
                          <a:spcPts val="0"/>
                        </a:spcAft>
                        <a:buFont typeface="Calibri" panose="020F0502020204030204" pitchFamily="34" charset="0"/>
                        <a:buChar char="-"/>
                      </a:pPr>
                      <a:r>
                        <a:rPr lang="en-GB" sz="2400" b="1" dirty="0">
                          <a:effectLst/>
                          <a:latin typeface="Calibri" panose="020F0502020204030204" pitchFamily="34" charset="0"/>
                          <a:ea typeface="Calibri" panose="020F0502020204030204" pitchFamily="34" charset="0"/>
                          <a:cs typeface="Times New Roman" panose="02020603050405020304" pitchFamily="18" charset="0"/>
                        </a:rPr>
                        <a:t>Sentence</a:t>
                      </a:r>
                      <a:r>
                        <a:rPr lang="en-GB" sz="2400" b="1" baseline="0" dirty="0">
                          <a:effectLst/>
                          <a:latin typeface="Calibri" panose="020F0502020204030204" pitchFamily="34" charset="0"/>
                          <a:ea typeface="Calibri" panose="020F0502020204030204" pitchFamily="34" charset="0"/>
                          <a:cs typeface="Times New Roman" panose="02020603050405020304" pitchFamily="18" charset="0"/>
                        </a:rPr>
                        <a:t> lengths – minor, simple, complex, compound</a:t>
                      </a:r>
                    </a:p>
                    <a:p>
                      <a:pPr marL="342900" lvl="0" indent="-342900">
                        <a:lnSpc>
                          <a:spcPct val="107000"/>
                        </a:lnSpc>
                        <a:spcAft>
                          <a:spcPts val="0"/>
                        </a:spcAft>
                        <a:buFont typeface="Calibri" panose="020F0502020204030204" pitchFamily="34" charset="0"/>
                        <a:buChar char="-"/>
                      </a:pPr>
                      <a:r>
                        <a:rPr lang="en-GB" sz="2400" b="1" dirty="0">
                          <a:effectLst/>
                          <a:latin typeface="Calibri" panose="020F0502020204030204" pitchFamily="34" charset="0"/>
                          <a:ea typeface="Calibri" panose="020F0502020204030204" pitchFamily="34" charset="0"/>
                          <a:cs typeface="Times New Roman" panose="02020603050405020304" pitchFamily="18" charset="0"/>
                        </a:rPr>
                        <a:t>Engaging punctuation - ! - ?</a:t>
                      </a:r>
                    </a:p>
                    <a:p>
                      <a:pPr marL="342900" lvl="0" indent="-342900">
                        <a:lnSpc>
                          <a:spcPct val="107000"/>
                        </a:lnSpc>
                        <a:spcAft>
                          <a:spcPts val="0"/>
                        </a:spcAft>
                        <a:buFont typeface="Calibri" panose="020F0502020204030204" pitchFamily="34" charset="0"/>
                        <a:buChar char="-"/>
                      </a:pPr>
                      <a:r>
                        <a:rPr lang="en-GB" sz="2400" b="1" dirty="0">
                          <a:effectLst/>
                          <a:latin typeface="Calibri" panose="020F0502020204030204" pitchFamily="34" charset="0"/>
                          <a:ea typeface="Calibri" panose="020F0502020204030204" pitchFamily="34" charset="0"/>
                          <a:cs typeface="Times New Roman" panose="02020603050405020304" pitchFamily="18" charset="0"/>
                        </a:rPr>
                        <a:t>Sentence types: </a:t>
                      </a:r>
                      <a:r>
                        <a:rPr lang="en-GB" sz="2400" b="1" dirty="0" err="1">
                          <a:effectLst/>
                          <a:latin typeface="Calibri" panose="020F0502020204030204" pitchFamily="34" charset="0"/>
                          <a:ea typeface="Calibri" panose="020F0502020204030204" pitchFamily="34" charset="0"/>
                          <a:cs typeface="Times New Roman" panose="02020603050405020304" pitchFamily="18" charset="0"/>
                        </a:rPr>
                        <a:t>exclamative</a:t>
                      </a:r>
                      <a:r>
                        <a:rPr lang="en-GB" sz="2400" b="1" dirty="0">
                          <a:effectLst/>
                          <a:latin typeface="Calibri" panose="020F0502020204030204" pitchFamily="34" charset="0"/>
                          <a:ea typeface="Calibri" panose="020F0502020204030204" pitchFamily="34" charset="0"/>
                          <a:cs typeface="Times New Roman" panose="02020603050405020304" pitchFamily="18" charset="0"/>
                        </a:rPr>
                        <a:t>, declarative, interrogative, imperative</a:t>
                      </a:r>
                    </a:p>
                    <a:p>
                      <a:pPr marL="342900" lvl="0" indent="-342900">
                        <a:lnSpc>
                          <a:spcPct val="107000"/>
                        </a:lnSpc>
                        <a:spcAft>
                          <a:spcPts val="0"/>
                        </a:spcAft>
                        <a:buFont typeface="Calibri" panose="020F0502020204030204" pitchFamily="34" charset="0"/>
                        <a:buChar char="-"/>
                      </a:pPr>
                      <a:r>
                        <a:rPr lang="en-GB" sz="2400" b="1" dirty="0">
                          <a:effectLst/>
                          <a:latin typeface="Calibri" panose="020F0502020204030204" pitchFamily="34" charset="0"/>
                          <a:ea typeface="Calibri" panose="020F0502020204030204" pitchFamily="34" charset="0"/>
                          <a:cs typeface="Times New Roman" panose="02020603050405020304" pitchFamily="18" charset="0"/>
                        </a:rPr>
                        <a:t>Switch from narrative to speech</a:t>
                      </a:r>
                    </a:p>
                    <a:p>
                      <a:pPr marL="342900" lvl="0" indent="-342900">
                        <a:lnSpc>
                          <a:spcPct val="107000"/>
                        </a:lnSpc>
                        <a:spcAft>
                          <a:spcPts val="0"/>
                        </a:spcAft>
                        <a:buFont typeface="Calibri" panose="020F0502020204030204" pitchFamily="34" charset="0"/>
                        <a:buChar char="-"/>
                      </a:pPr>
                      <a:r>
                        <a:rPr lang="en-GB" sz="2400" b="1" dirty="0">
                          <a:effectLst/>
                          <a:latin typeface="Calibri" panose="020F0502020204030204" pitchFamily="34" charset="0"/>
                          <a:ea typeface="Calibri" panose="020F0502020204030204" pitchFamily="34" charset="0"/>
                          <a:cs typeface="Times New Roman" panose="02020603050405020304" pitchFamily="18" charset="0"/>
                        </a:rPr>
                        <a:t>Repetition</a:t>
                      </a:r>
                    </a:p>
                    <a:p>
                      <a:pPr marL="342900" lvl="0" indent="-342900">
                        <a:lnSpc>
                          <a:spcPct val="107000"/>
                        </a:lnSpc>
                        <a:spcAft>
                          <a:spcPts val="0"/>
                        </a:spcAft>
                        <a:buFont typeface="Calibri" panose="020F0502020204030204" pitchFamily="34" charset="0"/>
                        <a:buChar char="-"/>
                      </a:pPr>
                      <a:r>
                        <a:rPr lang="en-GB" sz="2400" b="1" dirty="0">
                          <a:effectLst/>
                          <a:latin typeface="Calibri" panose="020F0502020204030204" pitchFamily="34" charset="0"/>
                          <a:ea typeface="Calibri" panose="020F0502020204030204" pitchFamily="34" charset="0"/>
                          <a:cs typeface="Times New Roman" panose="02020603050405020304" pitchFamily="18" charset="0"/>
                        </a:rPr>
                        <a:t>Listing – syndetic, </a:t>
                      </a:r>
                      <a:r>
                        <a:rPr lang="en-GB" sz="2400" b="1" dirty="0" err="1">
                          <a:effectLst/>
                          <a:latin typeface="Calibri" panose="020F0502020204030204" pitchFamily="34" charset="0"/>
                          <a:ea typeface="Calibri" panose="020F0502020204030204" pitchFamily="34" charset="0"/>
                          <a:cs typeface="Times New Roman" panose="02020603050405020304" pitchFamily="18" charset="0"/>
                        </a:rPr>
                        <a:t>asyndetic</a:t>
                      </a:r>
                      <a:endParaRPr lang="en-GB" sz="2400" b="1" dirty="0">
                        <a:effectLst/>
                        <a:latin typeface="Calibri" panose="020F0502020204030204" pitchFamily="34" charset="0"/>
                        <a:ea typeface="Calibri" panose="020F0502020204030204" pitchFamily="34" charset="0"/>
                        <a:cs typeface="Times New Roman" panose="02020603050405020304" pitchFamily="18" charset="0"/>
                      </a:endParaRPr>
                    </a:p>
                    <a:p>
                      <a:pPr marL="342900" lvl="0" indent="-342900">
                        <a:lnSpc>
                          <a:spcPct val="107000"/>
                        </a:lnSpc>
                        <a:spcAft>
                          <a:spcPts val="0"/>
                        </a:spcAft>
                        <a:buFont typeface="Calibri" panose="020F0502020204030204" pitchFamily="34" charset="0"/>
                        <a:buChar char="-"/>
                      </a:pPr>
                      <a:r>
                        <a:rPr lang="en-GB" sz="2400" b="1" dirty="0">
                          <a:effectLst/>
                          <a:latin typeface="Calibri" panose="020F0502020204030204" pitchFamily="34" charset="0"/>
                          <a:ea typeface="Calibri" panose="020F0502020204030204" pitchFamily="34" charset="0"/>
                          <a:cs typeface="Times New Roman" panose="02020603050405020304" pitchFamily="18" charset="0"/>
                        </a:rPr>
                        <a:t>Changes</a:t>
                      </a:r>
                      <a:r>
                        <a:rPr lang="en-GB" sz="2400" b="1" baseline="0" dirty="0">
                          <a:effectLst/>
                          <a:latin typeface="Calibri" panose="020F0502020204030204" pitchFamily="34" charset="0"/>
                          <a:ea typeface="Calibri" panose="020F0502020204030204" pitchFamily="34" charset="0"/>
                          <a:cs typeface="Times New Roman" panose="02020603050405020304" pitchFamily="18" charset="0"/>
                        </a:rPr>
                        <a:t> in focus/</a:t>
                      </a:r>
                    </a:p>
                    <a:p>
                      <a:pPr marL="342900" lvl="0" indent="-342900">
                        <a:lnSpc>
                          <a:spcPct val="107000"/>
                        </a:lnSpc>
                        <a:spcAft>
                          <a:spcPts val="0"/>
                        </a:spcAft>
                        <a:buFont typeface="Calibri" panose="020F0502020204030204" pitchFamily="34" charset="0"/>
                        <a:buNone/>
                      </a:pPr>
                      <a:r>
                        <a:rPr lang="en-GB" sz="2400" b="1" baseline="0" dirty="0">
                          <a:effectLst/>
                          <a:latin typeface="Calibri" panose="020F0502020204030204" pitchFamily="34" charset="0"/>
                          <a:ea typeface="Calibri" panose="020F0502020204030204" pitchFamily="34" charset="0"/>
                          <a:cs typeface="Times New Roman" panose="02020603050405020304" pitchFamily="18" charset="0"/>
                        </a:rPr>
                        <a:t>perspectives</a:t>
                      </a:r>
                      <a:endParaRPr lang="en-GB" sz="2400" b="1" dirty="0">
                        <a:effectLst/>
                        <a:latin typeface="Calibri" panose="020F0502020204030204" pitchFamily="34" charset="0"/>
                        <a:ea typeface="Calibri" panose="020F0502020204030204" pitchFamily="34" charset="0"/>
                        <a:cs typeface="Times New Roman" panose="02020603050405020304" pitchFamily="18" charset="0"/>
                      </a:endParaRPr>
                    </a:p>
                  </a:txBody>
                  <a:tcPr marL="49958" marR="49958"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chemeClr val="bg1">
                        <a:alpha val="75000"/>
                      </a:schemeClr>
                    </a:solidFill>
                  </a:tcPr>
                </a:tc>
                <a:extLst>
                  <a:ext uri="{0D108BD9-81ED-4DB2-BD59-A6C34878D82A}">
                    <a16:rowId xmlns:a16="http://schemas.microsoft.com/office/drawing/2014/main" val="10001"/>
                  </a:ext>
                </a:extLst>
              </a:tr>
            </a:tbl>
          </a:graphicData>
        </a:graphic>
      </p:graphicFrame>
      <p:sp>
        <p:nvSpPr>
          <p:cNvPr id="4" name="TextBox 3"/>
          <p:cNvSpPr txBox="1"/>
          <p:nvPr/>
        </p:nvSpPr>
        <p:spPr>
          <a:xfrm>
            <a:off x="4398855" y="5934670"/>
            <a:ext cx="4745145" cy="923330"/>
          </a:xfrm>
          <a:prstGeom prst="rect">
            <a:avLst/>
          </a:prstGeom>
          <a:solidFill>
            <a:schemeClr val="accent2">
              <a:lumMod val="40000"/>
              <a:lumOff val="60000"/>
            </a:schemeClr>
          </a:solidFill>
        </p:spPr>
        <p:txBody>
          <a:bodyPr wrap="none" rtlCol="0">
            <a:spAutoFit/>
          </a:bodyPr>
          <a:lstStyle/>
          <a:p>
            <a:r>
              <a:rPr lang="en-GB" b="1" dirty="0"/>
              <a:t>To understand the effects of writers’ techniques</a:t>
            </a:r>
          </a:p>
          <a:p>
            <a:r>
              <a:rPr lang="en-GB" b="1" dirty="0"/>
              <a:t>To explore a non-fiction extract</a:t>
            </a:r>
          </a:p>
          <a:p>
            <a:r>
              <a:rPr lang="en-GB" b="1" dirty="0"/>
              <a:t>To write an analysis of the non-fiction extract</a:t>
            </a:r>
          </a:p>
        </p:txBody>
      </p:sp>
    </p:spTree>
    <p:extLst>
      <p:ext uri="{BB962C8B-B14F-4D97-AF65-F5344CB8AC3E}">
        <p14:creationId xmlns:p14="http://schemas.microsoft.com/office/powerpoint/2010/main" val="635303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3"/>
          <p:cNvSpPr>
            <a:spLocks noGrp="1"/>
          </p:cNvSpPr>
          <p:nvPr>
            <p:ph type="title"/>
          </p:nvPr>
        </p:nvSpPr>
        <p:spPr>
          <a:xfrm>
            <a:off x="2915816" y="0"/>
            <a:ext cx="3960440" cy="1143000"/>
          </a:xfrm>
          <a:solidFill>
            <a:schemeClr val="bg1"/>
          </a:solidFill>
        </p:spPr>
        <p:txBody>
          <a:bodyPr/>
          <a:lstStyle/>
          <a:p>
            <a:r>
              <a:rPr lang="en-GB" b="1" dirty="0"/>
              <a:t>VITAL   </a:t>
            </a:r>
          </a:p>
        </p:txBody>
      </p:sp>
      <p:sp>
        <p:nvSpPr>
          <p:cNvPr id="5" name="Content Placeholder 4"/>
          <p:cNvSpPr>
            <a:spLocks noGrp="1"/>
          </p:cNvSpPr>
          <p:nvPr>
            <p:ph idx="1"/>
          </p:nvPr>
        </p:nvSpPr>
        <p:spPr>
          <a:xfrm>
            <a:off x="539552" y="1196752"/>
            <a:ext cx="8229600" cy="4876800"/>
          </a:xfrm>
          <a:solidFill>
            <a:schemeClr val="bg1">
              <a:alpha val="75000"/>
            </a:schemeClr>
          </a:solidFill>
        </p:spPr>
        <p:txBody>
          <a:bodyPr rtlCol="0">
            <a:normAutofit fontScale="92500"/>
          </a:bodyPr>
          <a:lstStyle/>
          <a:p>
            <a:pPr fontAlgn="auto">
              <a:spcAft>
                <a:spcPts val="0"/>
              </a:spcAft>
              <a:buFont typeface="Arial" panose="020B0604020202020204" pitchFamily="34" charset="0"/>
              <a:buChar char="•"/>
              <a:defRPr/>
            </a:pPr>
            <a:r>
              <a:rPr lang="en-GB" sz="3600" b="1" dirty="0">
                <a:solidFill>
                  <a:srgbClr val="0070C0"/>
                </a:solidFill>
              </a:rPr>
              <a:t>Verbs (action/doing words)</a:t>
            </a:r>
          </a:p>
          <a:p>
            <a:pPr fontAlgn="auto">
              <a:spcAft>
                <a:spcPts val="0"/>
              </a:spcAft>
              <a:buFont typeface="Arial" panose="020B0604020202020204" pitchFamily="34" charset="0"/>
              <a:buChar char="•"/>
              <a:defRPr/>
            </a:pPr>
            <a:r>
              <a:rPr lang="en-GB" sz="3600" b="1" dirty="0">
                <a:solidFill>
                  <a:srgbClr val="0070C0"/>
                </a:solidFill>
              </a:rPr>
              <a:t>Imagery (similes, metaphors, personification, onomatopoeia </a:t>
            </a:r>
            <a:r>
              <a:rPr lang="en-GB" sz="3600" b="1" dirty="0" err="1">
                <a:solidFill>
                  <a:srgbClr val="0070C0"/>
                </a:solidFill>
              </a:rPr>
              <a:t>etc</a:t>
            </a:r>
            <a:r>
              <a:rPr lang="en-GB" sz="3600" b="1" dirty="0">
                <a:solidFill>
                  <a:srgbClr val="0070C0"/>
                </a:solidFill>
              </a:rPr>
              <a:t>)</a:t>
            </a:r>
          </a:p>
          <a:p>
            <a:pPr fontAlgn="auto">
              <a:spcAft>
                <a:spcPts val="0"/>
              </a:spcAft>
              <a:buFont typeface="Arial" panose="020B0604020202020204" pitchFamily="34" charset="0"/>
              <a:buChar char="•"/>
              <a:defRPr/>
            </a:pPr>
            <a:r>
              <a:rPr lang="en-GB" sz="3600" b="1" dirty="0">
                <a:solidFill>
                  <a:srgbClr val="FF0000"/>
                </a:solidFill>
              </a:rPr>
              <a:t>Time connectives (Next, then, later)</a:t>
            </a:r>
          </a:p>
          <a:p>
            <a:pPr fontAlgn="auto">
              <a:spcAft>
                <a:spcPts val="0"/>
              </a:spcAft>
              <a:buFont typeface="Arial" panose="020B0604020202020204" pitchFamily="34" charset="0"/>
              <a:buChar char="•"/>
              <a:defRPr/>
            </a:pPr>
            <a:r>
              <a:rPr lang="en-GB" sz="3600" b="1" dirty="0">
                <a:solidFill>
                  <a:srgbClr val="0070C0"/>
                </a:solidFill>
              </a:rPr>
              <a:t>Adjectives and Adverbs (describing words)</a:t>
            </a:r>
          </a:p>
          <a:p>
            <a:pPr fontAlgn="auto">
              <a:spcAft>
                <a:spcPts val="0"/>
              </a:spcAft>
              <a:buFont typeface="Arial" panose="020B0604020202020204" pitchFamily="34" charset="0"/>
              <a:buChar char="•"/>
              <a:defRPr/>
            </a:pPr>
            <a:r>
              <a:rPr lang="en-GB" sz="3600" b="1" dirty="0">
                <a:solidFill>
                  <a:srgbClr val="FF0000"/>
                </a:solidFill>
              </a:rPr>
              <a:t>Length of sentences (minor, simple, compound, complex)</a:t>
            </a:r>
          </a:p>
          <a:p>
            <a:pPr fontAlgn="auto">
              <a:spcAft>
                <a:spcPts val="0"/>
              </a:spcAft>
              <a:buFont typeface="Arial" panose="020B0604020202020204" pitchFamily="34" charset="0"/>
              <a:buChar char="•"/>
              <a:defRPr/>
            </a:pPr>
            <a:r>
              <a:rPr lang="en-GB" dirty="0">
                <a:solidFill>
                  <a:srgbClr val="FF0000"/>
                </a:solidFill>
              </a:rPr>
              <a:t>      </a:t>
            </a:r>
            <a:r>
              <a:rPr lang="en-GB" sz="3600" b="1" dirty="0">
                <a:solidFill>
                  <a:srgbClr val="FF0000"/>
                </a:solidFill>
              </a:rPr>
              <a:t>Repetition</a:t>
            </a:r>
          </a:p>
        </p:txBody>
      </p:sp>
      <p:pic>
        <p:nvPicPr>
          <p:cNvPr id="2" name="Picture 1"/>
          <p:cNvPicPr>
            <a:picLocks noChangeAspect="1"/>
          </p:cNvPicPr>
          <p:nvPr/>
        </p:nvPicPr>
        <p:blipFill>
          <a:blip r:embed="rId3" cstate="print"/>
          <a:srcRect/>
          <a:stretch>
            <a:fillRect/>
          </a:stretch>
        </p:blipFill>
        <p:spPr bwMode="auto">
          <a:xfrm>
            <a:off x="827584" y="5301208"/>
            <a:ext cx="565150" cy="565150"/>
          </a:xfrm>
          <a:prstGeom prst="rect">
            <a:avLst/>
          </a:prstGeom>
          <a:noFill/>
          <a:ln w="9525">
            <a:noFill/>
            <a:miter lim="800000"/>
            <a:headEnd/>
            <a:tailEnd/>
          </a:ln>
        </p:spPr>
      </p:pic>
      <p:pic>
        <p:nvPicPr>
          <p:cNvPr id="11" name="Picture 5"/>
          <p:cNvPicPr>
            <a:picLocks noChangeAspect="1"/>
          </p:cNvPicPr>
          <p:nvPr/>
        </p:nvPicPr>
        <p:blipFill>
          <a:blip r:embed="rId4" cstate="print"/>
          <a:srcRect/>
          <a:stretch>
            <a:fillRect/>
          </a:stretch>
        </p:blipFill>
        <p:spPr bwMode="auto">
          <a:xfrm>
            <a:off x="5652120" y="385118"/>
            <a:ext cx="457200" cy="457200"/>
          </a:xfrm>
          <a:prstGeom prst="rect">
            <a:avLst/>
          </a:prstGeom>
          <a:noFill/>
          <a:ln w="9525">
            <a:noFill/>
            <a:miter lim="800000"/>
            <a:headEnd/>
            <a:tailEnd/>
          </a:ln>
        </p:spPr>
      </p:pic>
      <p:sp>
        <p:nvSpPr>
          <p:cNvPr id="9" name="TextBox 8"/>
          <p:cNvSpPr txBox="1"/>
          <p:nvPr/>
        </p:nvSpPr>
        <p:spPr>
          <a:xfrm>
            <a:off x="170765" y="5934670"/>
            <a:ext cx="4745145" cy="923330"/>
          </a:xfrm>
          <a:prstGeom prst="rect">
            <a:avLst/>
          </a:prstGeom>
          <a:solidFill>
            <a:schemeClr val="accent2">
              <a:lumMod val="40000"/>
              <a:lumOff val="60000"/>
            </a:schemeClr>
          </a:solidFill>
        </p:spPr>
        <p:txBody>
          <a:bodyPr wrap="none" rtlCol="0">
            <a:spAutoFit/>
          </a:bodyPr>
          <a:lstStyle/>
          <a:p>
            <a:r>
              <a:rPr lang="en-GB" b="1" dirty="0"/>
              <a:t>To understand the effects of writers’ techniques</a:t>
            </a:r>
          </a:p>
          <a:p>
            <a:r>
              <a:rPr lang="en-GB" b="1" dirty="0"/>
              <a:t>To explore a non-fiction extract</a:t>
            </a:r>
          </a:p>
          <a:p>
            <a:r>
              <a:rPr lang="en-GB" b="1" dirty="0"/>
              <a:t>To write an analysis of the non-fiction extract</a:t>
            </a:r>
          </a:p>
        </p:txBody>
      </p:sp>
    </p:spTree>
    <p:extLst>
      <p:ext uri="{BB962C8B-B14F-4D97-AF65-F5344CB8AC3E}">
        <p14:creationId xmlns:p14="http://schemas.microsoft.com/office/powerpoint/2010/main" val="20797246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5">
                                            <p:txEl>
                                              <p:pRg st="2" end="2"/>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5">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5">
                                            <p:txEl>
                                              <p:pRg st="4" end="4"/>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5">
                                            <p:txEl>
                                              <p:pRg st="5" end="5"/>
                                            </p:txEl>
                                          </p:spTgt>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791674" y="188640"/>
            <a:ext cx="4248472" cy="1143000"/>
          </a:xfrm>
          <a:solidFill>
            <a:schemeClr val="bg1">
              <a:alpha val="75000"/>
            </a:schemeClr>
          </a:solidFill>
        </p:spPr>
        <p:txBody>
          <a:bodyPr>
            <a:normAutofit/>
          </a:bodyPr>
          <a:lstStyle/>
          <a:p>
            <a:r>
              <a:rPr lang="en-GB" dirty="0" err="1"/>
              <a:t>WaGOLL</a:t>
            </a:r>
            <a:r>
              <a:rPr lang="en-GB" dirty="0"/>
              <a:t> – Level 3</a:t>
            </a:r>
          </a:p>
        </p:txBody>
      </p:sp>
      <p:sp>
        <p:nvSpPr>
          <p:cNvPr id="3" name="Content Placeholder 2"/>
          <p:cNvSpPr>
            <a:spLocks noGrp="1"/>
          </p:cNvSpPr>
          <p:nvPr>
            <p:ph idx="1"/>
          </p:nvPr>
        </p:nvSpPr>
        <p:spPr>
          <a:xfrm>
            <a:off x="395536" y="1412776"/>
            <a:ext cx="8229600" cy="4853136"/>
          </a:xfrm>
          <a:solidFill>
            <a:schemeClr val="bg1">
              <a:alpha val="75000"/>
            </a:schemeClr>
          </a:solidFill>
        </p:spPr>
        <p:txBody>
          <a:bodyPr>
            <a:normAutofit/>
          </a:bodyPr>
          <a:lstStyle/>
          <a:p>
            <a:pPr marL="0" indent="0">
              <a:buNone/>
            </a:pPr>
            <a:r>
              <a:rPr lang="en-GB" dirty="0"/>
              <a:t>At the beginning of the extract Adie shows that the people at the hospital are panicking. She describes them as ‘all distraught, screaming, demented’.  The list of three adjectives shows the reader that the people are in  a state of panic because the list suggests that the situation is overwhelming them. The emotive language also shows that they are reacting badly.   </a:t>
            </a:r>
          </a:p>
        </p:txBody>
      </p:sp>
      <p:sp>
        <p:nvSpPr>
          <p:cNvPr id="4" name="TextBox 3"/>
          <p:cNvSpPr txBox="1"/>
          <p:nvPr/>
        </p:nvSpPr>
        <p:spPr>
          <a:xfrm>
            <a:off x="5364088" y="5589240"/>
            <a:ext cx="3031792" cy="523220"/>
          </a:xfrm>
          <a:prstGeom prst="rect">
            <a:avLst/>
          </a:prstGeom>
          <a:solidFill>
            <a:schemeClr val="accent2">
              <a:lumMod val="40000"/>
              <a:lumOff val="60000"/>
            </a:schemeClr>
          </a:solidFill>
        </p:spPr>
        <p:txBody>
          <a:bodyPr wrap="none" rtlCol="0">
            <a:spAutoFit/>
          </a:bodyPr>
          <a:lstStyle/>
          <a:p>
            <a:r>
              <a:rPr lang="en-GB" sz="2800" b="1" dirty="0"/>
              <a:t>Repeat three times</a:t>
            </a:r>
          </a:p>
        </p:txBody>
      </p:sp>
      <p:sp>
        <p:nvSpPr>
          <p:cNvPr id="5" name="TextBox 4"/>
          <p:cNvSpPr txBox="1"/>
          <p:nvPr/>
        </p:nvSpPr>
        <p:spPr>
          <a:xfrm>
            <a:off x="170765" y="5934670"/>
            <a:ext cx="4745145" cy="923330"/>
          </a:xfrm>
          <a:prstGeom prst="rect">
            <a:avLst/>
          </a:prstGeom>
          <a:solidFill>
            <a:schemeClr val="accent2">
              <a:lumMod val="40000"/>
              <a:lumOff val="60000"/>
            </a:schemeClr>
          </a:solidFill>
        </p:spPr>
        <p:txBody>
          <a:bodyPr wrap="none" rtlCol="0">
            <a:spAutoFit/>
          </a:bodyPr>
          <a:lstStyle/>
          <a:p>
            <a:r>
              <a:rPr lang="en-GB" b="1" dirty="0"/>
              <a:t>To understand the effects of writers’ techniques</a:t>
            </a:r>
          </a:p>
          <a:p>
            <a:r>
              <a:rPr lang="en-GB" b="1" dirty="0"/>
              <a:t>To explore a non-fiction extract</a:t>
            </a:r>
          </a:p>
          <a:p>
            <a:r>
              <a:rPr lang="en-GB" b="1" dirty="0"/>
              <a:t>To write an analysis of the non-fiction extract</a:t>
            </a:r>
          </a:p>
        </p:txBody>
      </p:sp>
    </p:spTree>
    <p:extLst>
      <p:ext uri="{BB962C8B-B14F-4D97-AF65-F5344CB8AC3E}">
        <p14:creationId xmlns:p14="http://schemas.microsoft.com/office/powerpoint/2010/main" val="9378672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68071" y="0"/>
            <a:ext cx="4248472" cy="1143000"/>
          </a:xfrm>
          <a:solidFill>
            <a:schemeClr val="bg1">
              <a:alpha val="75000"/>
            </a:schemeClr>
          </a:solidFill>
        </p:spPr>
        <p:txBody>
          <a:bodyPr>
            <a:normAutofit/>
          </a:bodyPr>
          <a:lstStyle/>
          <a:p>
            <a:r>
              <a:rPr lang="en-GB" dirty="0" err="1"/>
              <a:t>WaGOLL</a:t>
            </a:r>
            <a:r>
              <a:rPr lang="en-GB" dirty="0"/>
              <a:t> – Level 5</a:t>
            </a:r>
          </a:p>
        </p:txBody>
      </p:sp>
      <p:sp>
        <p:nvSpPr>
          <p:cNvPr id="3" name="Content Placeholder 2"/>
          <p:cNvSpPr>
            <a:spLocks noGrp="1"/>
          </p:cNvSpPr>
          <p:nvPr>
            <p:ph idx="1"/>
          </p:nvPr>
        </p:nvSpPr>
        <p:spPr>
          <a:xfrm>
            <a:off x="518864" y="1259324"/>
            <a:ext cx="8229600" cy="4853136"/>
          </a:xfrm>
          <a:solidFill>
            <a:schemeClr val="bg1">
              <a:alpha val="75000"/>
            </a:schemeClr>
          </a:solidFill>
        </p:spPr>
        <p:txBody>
          <a:bodyPr>
            <a:normAutofit fontScale="77500" lnSpcReduction="20000"/>
          </a:bodyPr>
          <a:lstStyle/>
          <a:p>
            <a:pPr marL="0" indent="0">
              <a:buNone/>
            </a:pPr>
            <a:r>
              <a:rPr lang="en-GB" dirty="0"/>
              <a:t>At the beginning of the extract, Adie immediately creates a sense of how chaotic everything feels.  She describes how they ‘careered down dark streets’; the dynamic verb shows the reader how quickly they were moving but also suggests a lack of control.  This is developed through the plosive alliteration as it indicates that they could not see clearly making the reader understand how Adie and her team felt.  This sense of chaos is also depicted through Adie’s description of the people at the hospital as ‘all distraught, screaming, demented’.  The list of three adjectives allows the reader to understand that the people are in  a state of panic as it reflects how overwhelming the situation is for them.  This is developed through the emotive language used.  Furthermore, the fact that they are ‘all’ being affected like this adds to the sense of chaos. </a:t>
            </a:r>
          </a:p>
        </p:txBody>
      </p:sp>
      <p:sp>
        <p:nvSpPr>
          <p:cNvPr id="4" name="TextBox 3"/>
          <p:cNvSpPr txBox="1"/>
          <p:nvPr/>
        </p:nvSpPr>
        <p:spPr>
          <a:xfrm>
            <a:off x="5508104" y="6112460"/>
            <a:ext cx="3240360" cy="523220"/>
          </a:xfrm>
          <a:prstGeom prst="rect">
            <a:avLst/>
          </a:prstGeom>
          <a:solidFill>
            <a:schemeClr val="accent2">
              <a:lumMod val="40000"/>
              <a:lumOff val="60000"/>
            </a:schemeClr>
          </a:solidFill>
        </p:spPr>
        <p:txBody>
          <a:bodyPr wrap="square" rtlCol="0">
            <a:spAutoFit/>
          </a:bodyPr>
          <a:lstStyle/>
          <a:p>
            <a:r>
              <a:rPr lang="en-GB" sz="2800" b="1" dirty="0"/>
              <a:t>Repeat three times</a:t>
            </a:r>
          </a:p>
        </p:txBody>
      </p:sp>
      <p:sp>
        <p:nvSpPr>
          <p:cNvPr id="6" name="TextBox 5"/>
          <p:cNvSpPr txBox="1"/>
          <p:nvPr/>
        </p:nvSpPr>
        <p:spPr>
          <a:xfrm>
            <a:off x="170765" y="5934670"/>
            <a:ext cx="4745145" cy="923330"/>
          </a:xfrm>
          <a:prstGeom prst="rect">
            <a:avLst/>
          </a:prstGeom>
          <a:solidFill>
            <a:schemeClr val="accent2">
              <a:lumMod val="40000"/>
              <a:lumOff val="60000"/>
            </a:schemeClr>
          </a:solidFill>
        </p:spPr>
        <p:txBody>
          <a:bodyPr wrap="none" rtlCol="0">
            <a:spAutoFit/>
          </a:bodyPr>
          <a:lstStyle/>
          <a:p>
            <a:r>
              <a:rPr lang="en-GB" b="1" dirty="0"/>
              <a:t>To understand the effects of writers’ techniques</a:t>
            </a:r>
          </a:p>
          <a:p>
            <a:r>
              <a:rPr lang="en-GB" b="1" dirty="0"/>
              <a:t>To explore a non-fiction extract</a:t>
            </a:r>
          </a:p>
          <a:p>
            <a:r>
              <a:rPr lang="en-GB" b="1" dirty="0"/>
              <a:t>To write an analysis of the non-fiction extract</a:t>
            </a:r>
          </a:p>
        </p:txBody>
      </p:sp>
    </p:spTree>
    <p:extLst>
      <p:ext uri="{BB962C8B-B14F-4D97-AF65-F5344CB8AC3E}">
        <p14:creationId xmlns:p14="http://schemas.microsoft.com/office/powerpoint/2010/main" val="15722713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7704" y="260648"/>
            <a:ext cx="4906888" cy="1143000"/>
          </a:xfrm>
          <a:solidFill>
            <a:schemeClr val="bg1">
              <a:alpha val="75000"/>
            </a:schemeClr>
          </a:solidFill>
        </p:spPr>
        <p:txBody>
          <a:bodyPr/>
          <a:lstStyle/>
          <a:p>
            <a:r>
              <a:rPr lang="en-GB" dirty="0"/>
              <a:t>Your turn</a:t>
            </a:r>
          </a:p>
        </p:txBody>
      </p:sp>
      <p:sp>
        <p:nvSpPr>
          <p:cNvPr id="3" name="Content Placeholder 2"/>
          <p:cNvSpPr>
            <a:spLocks noGrp="1"/>
          </p:cNvSpPr>
          <p:nvPr>
            <p:ph idx="1"/>
          </p:nvPr>
        </p:nvSpPr>
        <p:spPr>
          <a:xfrm>
            <a:off x="457200" y="1600201"/>
            <a:ext cx="8229600" cy="4061048"/>
          </a:xfrm>
          <a:solidFill>
            <a:schemeClr val="bg1">
              <a:alpha val="75000"/>
            </a:schemeClr>
          </a:solidFill>
        </p:spPr>
        <p:txBody>
          <a:bodyPr>
            <a:normAutofit fontScale="92500" lnSpcReduction="10000"/>
          </a:bodyPr>
          <a:lstStyle/>
          <a:p>
            <a:pPr marL="0" indent="0">
              <a:buNone/>
            </a:pPr>
            <a:r>
              <a:rPr lang="en-GB" dirty="0"/>
              <a:t>Analyse how the writer uses language and structure to interest and engage the reader.</a:t>
            </a:r>
          </a:p>
          <a:p>
            <a:pPr marL="0" indent="0">
              <a:buNone/>
            </a:pPr>
            <a:r>
              <a:rPr lang="en-GB" dirty="0"/>
              <a:t>In your answer you should write about:</a:t>
            </a:r>
          </a:p>
          <a:p>
            <a:pPr marL="0" indent="0">
              <a:buNone/>
            </a:pPr>
            <a:r>
              <a:rPr lang="en-GB" dirty="0"/>
              <a:t>• language features and techniques</a:t>
            </a:r>
          </a:p>
          <a:p>
            <a:pPr marL="0" indent="0">
              <a:buNone/>
            </a:pPr>
            <a:r>
              <a:rPr lang="en-GB" dirty="0"/>
              <a:t>• structural techniques</a:t>
            </a:r>
          </a:p>
          <a:p>
            <a:pPr marL="0" indent="0">
              <a:buNone/>
            </a:pPr>
            <a:r>
              <a:rPr lang="en-GB" dirty="0"/>
              <a:t>• the effect on the reader.</a:t>
            </a:r>
          </a:p>
          <a:p>
            <a:pPr marL="0" indent="0">
              <a:buNone/>
            </a:pPr>
            <a:r>
              <a:rPr lang="en-GB" dirty="0"/>
              <a:t>Support your views with detailed reference to the text.</a:t>
            </a:r>
          </a:p>
          <a:p>
            <a:endParaRPr lang="en-GB" dirty="0"/>
          </a:p>
        </p:txBody>
      </p:sp>
      <p:sp>
        <p:nvSpPr>
          <p:cNvPr id="5" name="TextBox 4"/>
          <p:cNvSpPr txBox="1"/>
          <p:nvPr/>
        </p:nvSpPr>
        <p:spPr>
          <a:xfrm>
            <a:off x="170765" y="5934670"/>
            <a:ext cx="4745145" cy="923330"/>
          </a:xfrm>
          <a:prstGeom prst="rect">
            <a:avLst/>
          </a:prstGeom>
          <a:solidFill>
            <a:schemeClr val="accent2">
              <a:lumMod val="40000"/>
              <a:lumOff val="60000"/>
            </a:schemeClr>
          </a:solidFill>
        </p:spPr>
        <p:txBody>
          <a:bodyPr wrap="none" rtlCol="0">
            <a:spAutoFit/>
          </a:bodyPr>
          <a:lstStyle/>
          <a:p>
            <a:r>
              <a:rPr lang="en-GB" b="1" dirty="0"/>
              <a:t>To understand the effects of writers’ techniques</a:t>
            </a:r>
          </a:p>
          <a:p>
            <a:r>
              <a:rPr lang="en-GB" b="1" dirty="0"/>
              <a:t>To explore a non-fiction extract</a:t>
            </a:r>
          </a:p>
          <a:p>
            <a:r>
              <a:rPr lang="en-GB" b="1" dirty="0"/>
              <a:t>To write an analysis of the non-fiction extract</a:t>
            </a:r>
          </a:p>
        </p:txBody>
      </p:sp>
    </p:spTree>
    <p:extLst>
      <p:ext uri="{BB962C8B-B14F-4D97-AF65-F5344CB8AC3E}">
        <p14:creationId xmlns:p14="http://schemas.microsoft.com/office/powerpoint/2010/main" val="157227133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95736" y="274638"/>
            <a:ext cx="4824536" cy="1143000"/>
          </a:xfrm>
          <a:solidFill>
            <a:schemeClr val="bg1">
              <a:alpha val="75000"/>
            </a:schemeClr>
          </a:solidFill>
        </p:spPr>
        <p:txBody>
          <a:bodyPr/>
          <a:lstStyle/>
          <a:p>
            <a:r>
              <a:rPr lang="en-GB" dirty="0"/>
              <a:t>Self assess</a:t>
            </a:r>
          </a:p>
        </p:txBody>
      </p:sp>
      <p:sp>
        <p:nvSpPr>
          <p:cNvPr id="3" name="Content Placeholder 2"/>
          <p:cNvSpPr>
            <a:spLocks noGrp="1"/>
          </p:cNvSpPr>
          <p:nvPr>
            <p:ph idx="1"/>
          </p:nvPr>
        </p:nvSpPr>
        <p:spPr>
          <a:solidFill>
            <a:schemeClr val="bg1">
              <a:alpha val="75000"/>
            </a:schemeClr>
          </a:solidFill>
        </p:spPr>
        <p:txBody>
          <a:bodyPr>
            <a:normAutofit fontScale="77500" lnSpcReduction="20000"/>
          </a:bodyPr>
          <a:lstStyle/>
          <a:p>
            <a:pPr marL="0" indent="0">
              <a:buNone/>
            </a:pPr>
            <a:r>
              <a:rPr lang="en-GB" dirty="0"/>
              <a:t>Check – have you:</a:t>
            </a:r>
          </a:p>
          <a:p>
            <a:r>
              <a:rPr lang="en-GB" dirty="0"/>
              <a:t>Made a clear </a:t>
            </a:r>
            <a:r>
              <a:rPr lang="en-GB" b="1" dirty="0">
                <a:solidFill>
                  <a:srgbClr val="FF0000"/>
                </a:solidFill>
              </a:rPr>
              <a:t>point </a:t>
            </a:r>
            <a:r>
              <a:rPr lang="en-GB" dirty="0"/>
              <a:t>which shows you understand the text and Adie’s situation?</a:t>
            </a:r>
          </a:p>
          <a:p>
            <a:r>
              <a:rPr lang="en-GB" dirty="0"/>
              <a:t>Used a quote to </a:t>
            </a:r>
            <a:r>
              <a:rPr lang="en-GB" b="1" dirty="0">
                <a:solidFill>
                  <a:srgbClr val="00B050"/>
                </a:solidFill>
              </a:rPr>
              <a:t>evidence </a:t>
            </a:r>
            <a:r>
              <a:rPr lang="en-GB" dirty="0"/>
              <a:t>your point?</a:t>
            </a:r>
          </a:p>
          <a:p>
            <a:r>
              <a:rPr lang="en-GB" b="1" dirty="0">
                <a:solidFill>
                  <a:srgbClr val="0070C0"/>
                </a:solidFill>
              </a:rPr>
              <a:t>Analysed </a:t>
            </a:r>
            <a:r>
              <a:rPr lang="en-GB" dirty="0"/>
              <a:t>how the language and structure of the text helped you to make your point?</a:t>
            </a:r>
          </a:p>
          <a:p>
            <a:r>
              <a:rPr lang="en-GB" dirty="0"/>
              <a:t>Shown how the quote influences </a:t>
            </a:r>
            <a:r>
              <a:rPr lang="en-GB" b="1" dirty="0">
                <a:solidFill>
                  <a:srgbClr val="FF66CC"/>
                </a:solidFill>
              </a:rPr>
              <a:t>readers</a:t>
            </a:r>
            <a:r>
              <a:rPr lang="en-GB" dirty="0"/>
              <a:t>’ understanding of the situation without using our banned statements?  </a:t>
            </a:r>
          </a:p>
          <a:p>
            <a:pPr marL="0" indent="0">
              <a:buNone/>
            </a:pPr>
            <a:br>
              <a:rPr lang="en-GB" dirty="0"/>
            </a:br>
            <a:r>
              <a:rPr lang="en-GB" b="1" dirty="0">
                <a:solidFill>
                  <a:srgbClr val="FF0000"/>
                </a:solidFill>
              </a:rPr>
              <a:t>Colour code your response</a:t>
            </a:r>
          </a:p>
          <a:p>
            <a:pPr marL="0" indent="0">
              <a:buNone/>
            </a:pPr>
            <a:r>
              <a:rPr lang="en-GB" b="1" dirty="0">
                <a:solidFill>
                  <a:srgbClr val="FF0000"/>
                </a:solidFill>
              </a:rPr>
              <a:t>Write yourself a www and an </a:t>
            </a:r>
            <a:r>
              <a:rPr lang="en-GB" b="1" dirty="0" err="1">
                <a:solidFill>
                  <a:srgbClr val="FF0000"/>
                </a:solidFill>
              </a:rPr>
              <a:t>ebi</a:t>
            </a:r>
            <a:r>
              <a:rPr lang="en-GB" b="1" dirty="0">
                <a:solidFill>
                  <a:srgbClr val="FF0000"/>
                </a:solidFill>
              </a:rPr>
              <a:t>.</a:t>
            </a:r>
          </a:p>
          <a:p>
            <a:endParaRPr lang="en-GB" dirty="0"/>
          </a:p>
          <a:p>
            <a:endParaRPr lang="en-GB" dirty="0"/>
          </a:p>
          <a:p>
            <a:pPr marL="0" indent="0">
              <a:buNone/>
            </a:pPr>
            <a:endParaRPr lang="en-GB" dirty="0"/>
          </a:p>
        </p:txBody>
      </p:sp>
      <p:sp>
        <p:nvSpPr>
          <p:cNvPr id="4" name="TextBox 3"/>
          <p:cNvSpPr txBox="1"/>
          <p:nvPr/>
        </p:nvSpPr>
        <p:spPr>
          <a:xfrm>
            <a:off x="170765" y="5934670"/>
            <a:ext cx="4745145" cy="923330"/>
          </a:xfrm>
          <a:prstGeom prst="rect">
            <a:avLst/>
          </a:prstGeom>
          <a:solidFill>
            <a:schemeClr val="accent2">
              <a:lumMod val="40000"/>
              <a:lumOff val="60000"/>
            </a:schemeClr>
          </a:solidFill>
        </p:spPr>
        <p:txBody>
          <a:bodyPr wrap="none" rtlCol="0">
            <a:spAutoFit/>
          </a:bodyPr>
          <a:lstStyle/>
          <a:p>
            <a:r>
              <a:rPr lang="en-GB" b="1" dirty="0"/>
              <a:t>To understand the effects of writers’ techniques</a:t>
            </a:r>
          </a:p>
          <a:p>
            <a:r>
              <a:rPr lang="en-GB" b="1" dirty="0"/>
              <a:t>To explore a non-fiction extract</a:t>
            </a:r>
          </a:p>
          <a:p>
            <a:r>
              <a:rPr lang="en-GB" b="1" dirty="0"/>
              <a:t>To write an analysis of the non-fiction extract</a:t>
            </a:r>
          </a:p>
        </p:txBody>
      </p:sp>
    </p:spTree>
    <p:extLst>
      <p:ext uri="{BB962C8B-B14F-4D97-AF65-F5344CB8AC3E}">
        <p14:creationId xmlns:p14="http://schemas.microsoft.com/office/powerpoint/2010/main" val="15722713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11760" y="274638"/>
            <a:ext cx="4752528" cy="1143000"/>
          </a:xfrm>
          <a:solidFill>
            <a:schemeClr val="bg1">
              <a:alpha val="75000"/>
            </a:schemeClr>
          </a:solidFill>
        </p:spPr>
        <p:txBody>
          <a:bodyPr/>
          <a:lstStyle/>
          <a:p>
            <a:r>
              <a:rPr lang="en-GB" dirty="0"/>
              <a:t>Language choices</a:t>
            </a:r>
          </a:p>
        </p:txBody>
      </p:sp>
      <p:sp>
        <p:nvSpPr>
          <p:cNvPr id="3" name="Content Placeholder 2"/>
          <p:cNvSpPr>
            <a:spLocks noGrp="1"/>
          </p:cNvSpPr>
          <p:nvPr>
            <p:ph idx="1"/>
          </p:nvPr>
        </p:nvSpPr>
        <p:spPr>
          <a:xfrm>
            <a:off x="395536" y="1556793"/>
            <a:ext cx="8229600" cy="3600400"/>
          </a:xfrm>
          <a:solidFill>
            <a:schemeClr val="bg1">
              <a:alpha val="75000"/>
            </a:schemeClr>
          </a:solidFill>
        </p:spPr>
        <p:txBody>
          <a:bodyPr/>
          <a:lstStyle/>
          <a:p>
            <a:pPr marL="0" indent="0">
              <a:buNone/>
            </a:pPr>
            <a:r>
              <a:rPr lang="en-GB" dirty="0"/>
              <a:t>Two men </a:t>
            </a:r>
            <a:r>
              <a:rPr lang="en-GB" b="1" dirty="0">
                <a:solidFill>
                  <a:srgbClr val="FF0000"/>
                </a:solidFill>
              </a:rPr>
              <a:t>erupted </a:t>
            </a:r>
            <a:r>
              <a:rPr lang="en-GB" dirty="0"/>
              <a:t>out from another door…</a:t>
            </a:r>
          </a:p>
          <a:p>
            <a:pPr marL="0" indent="0">
              <a:buNone/>
            </a:pPr>
            <a:r>
              <a:rPr lang="en-GB" dirty="0"/>
              <a:t>Two men </a:t>
            </a:r>
            <a:r>
              <a:rPr lang="en-GB" b="1" dirty="0">
                <a:solidFill>
                  <a:srgbClr val="FF0000"/>
                </a:solidFill>
              </a:rPr>
              <a:t>came</a:t>
            </a:r>
            <a:r>
              <a:rPr lang="en-GB" dirty="0"/>
              <a:t> out from another door…</a:t>
            </a:r>
          </a:p>
          <a:p>
            <a:pPr marL="0" indent="0">
              <a:buNone/>
            </a:pPr>
            <a:r>
              <a:rPr lang="en-GB" dirty="0"/>
              <a:t>Two men </a:t>
            </a:r>
            <a:r>
              <a:rPr lang="en-GB" b="1" dirty="0">
                <a:solidFill>
                  <a:srgbClr val="FF0000"/>
                </a:solidFill>
              </a:rPr>
              <a:t>burst </a:t>
            </a:r>
            <a:r>
              <a:rPr lang="en-GB" dirty="0"/>
              <a:t>out from another door…</a:t>
            </a:r>
          </a:p>
          <a:p>
            <a:pPr marL="0" indent="0">
              <a:buNone/>
            </a:pPr>
            <a:endParaRPr lang="en-GB" dirty="0"/>
          </a:p>
          <a:p>
            <a:pPr marL="0" indent="0">
              <a:buNone/>
            </a:pPr>
            <a:r>
              <a:rPr lang="en-GB" dirty="0"/>
              <a:t>Which of these three verbs creates the strongest image of the two men’s movements?</a:t>
            </a:r>
          </a:p>
          <a:p>
            <a:pPr marL="0" indent="0">
              <a:buNone/>
            </a:pPr>
            <a:endParaRPr lang="en-GB" dirty="0"/>
          </a:p>
        </p:txBody>
      </p:sp>
    </p:spTree>
    <p:extLst>
      <p:ext uri="{BB962C8B-B14F-4D97-AF65-F5344CB8AC3E}">
        <p14:creationId xmlns:p14="http://schemas.microsoft.com/office/powerpoint/2010/main" val="9255491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91680" y="274638"/>
            <a:ext cx="5832648" cy="1143000"/>
          </a:xfrm>
          <a:solidFill>
            <a:schemeClr val="bg1">
              <a:alpha val="75000"/>
            </a:schemeClr>
          </a:solidFill>
        </p:spPr>
        <p:txBody>
          <a:bodyPr/>
          <a:lstStyle/>
          <a:p>
            <a:r>
              <a:rPr lang="en-GB" dirty="0"/>
              <a:t>Learning objectives</a:t>
            </a:r>
          </a:p>
        </p:txBody>
      </p:sp>
      <p:sp>
        <p:nvSpPr>
          <p:cNvPr id="3" name="Content Placeholder 2"/>
          <p:cNvSpPr>
            <a:spLocks noGrp="1"/>
          </p:cNvSpPr>
          <p:nvPr>
            <p:ph idx="1"/>
          </p:nvPr>
        </p:nvSpPr>
        <p:spPr>
          <a:xfrm>
            <a:off x="457200" y="1600201"/>
            <a:ext cx="8229600" cy="2188839"/>
          </a:xfrm>
          <a:solidFill>
            <a:schemeClr val="bg1">
              <a:alpha val="75000"/>
            </a:schemeClr>
          </a:solidFill>
        </p:spPr>
        <p:txBody>
          <a:bodyPr/>
          <a:lstStyle/>
          <a:p>
            <a:pPr marL="0" indent="0">
              <a:buNone/>
            </a:pPr>
            <a:r>
              <a:rPr lang="en-GB" dirty="0"/>
              <a:t>To understand the effects of writers’ techniques</a:t>
            </a:r>
          </a:p>
          <a:p>
            <a:pPr marL="0" indent="0">
              <a:buNone/>
            </a:pPr>
            <a:r>
              <a:rPr lang="en-GB" dirty="0"/>
              <a:t>To explore a non-fiction extract</a:t>
            </a:r>
          </a:p>
          <a:p>
            <a:pPr marL="0" indent="0">
              <a:buNone/>
            </a:pPr>
            <a:r>
              <a:rPr lang="en-GB" dirty="0"/>
              <a:t>To write an analysis of the non-fiction extract</a:t>
            </a:r>
          </a:p>
        </p:txBody>
      </p:sp>
    </p:spTree>
    <p:extLst>
      <p:ext uri="{BB962C8B-B14F-4D97-AF65-F5344CB8AC3E}">
        <p14:creationId xmlns:p14="http://schemas.microsoft.com/office/powerpoint/2010/main" val="106320952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39752" y="274638"/>
            <a:ext cx="5184576" cy="1143000"/>
          </a:xfrm>
          <a:solidFill>
            <a:schemeClr val="bg1">
              <a:alpha val="75000"/>
            </a:schemeClr>
          </a:solidFill>
        </p:spPr>
        <p:txBody>
          <a:bodyPr/>
          <a:lstStyle/>
          <a:p>
            <a:r>
              <a:rPr lang="en-GB" dirty="0"/>
              <a:t>Explode the quote</a:t>
            </a:r>
          </a:p>
        </p:txBody>
      </p:sp>
      <p:sp>
        <p:nvSpPr>
          <p:cNvPr id="3" name="Content Placeholder 2"/>
          <p:cNvSpPr>
            <a:spLocks noGrp="1"/>
          </p:cNvSpPr>
          <p:nvPr>
            <p:ph idx="1"/>
          </p:nvPr>
        </p:nvSpPr>
        <p:spPr>
          <a:xfrm>
            <a:off x="457200" y="1600201"/>
            <a:ext cx="8229600" cy="4277072"/>
          </a:xfrm>
          <a:solidFill>
            <a:schemeClr val="bg1">
              <a:alpha val="75000"/>
            </a:schemeClr>
          </a:solidFill>
        </p:spPr>
        <p:txBody>
          <a:bodyPr/>
          <a:lstStyle/>
          <a:p>
            <a:pPr marL="0" indent="0">
              <a:buNone/>
            </a:pPr>
            <a:r>
              <a:rPr lang="en-GB" dirty="0"/>
              <a:t>‘we found ourselves heading into hell.’</a:t>
            </a:r>
          </a:p>
          <a:p>
            <a:pPr marL="0" indent="0">
              <a:buNone/>
            </a:pPr>
            <a:endParaRPr lang="en-GB" dirty="0"/>
          </a:p>
          <a:p>
            <a:pPr marL="0" indent="0">
              <a:buNone/>
            </a:pPr>
            <a:r>
              <a:rPr lang="en-GB" dirty="0"/>
              <a:t>What are the connotations of ‘hell’?</a:t>
            </a:r>
          </a:p>
          <a:p>
            <a:pPr marL="0" indent="0">
              <a:buNone/>
            </a:pPr>
            <a:r>
              <a:rPr lang="en-GB" dirty="0"/>
              <a:t>What does the alliteration add to this quote?</a:t>
            </a:r>
          </a:p>
          <a:p>
            <a:pPr marL="0" indent="0">
              <a:buNone/>
            </a:pPr>
            <a:endParaRPr lang="en-GB" dirty="0"/>
          </a:p>
          <a:p>
            <a:pPr marL="0" indent="0">
              <a:buNone/>
            </a:pPr>
            <a:r>
              <a:rPr lang="en-GB" dirty="0"/>
              <a:t>Challenge – what do the pronouns show us about the narrator?</a:t>
            </a:r>
          </a:p>
        </p:txBody>
      </p:sp>
      <p:sp>
        <p:nvSpPr>
          <p:cNvPr id="4" name="TextBox 3"/>
          <p:cNvSpPr txBox="1"/>
          <p:nvPr/>
        </p:nvSpPr>
        <p:spPr>
          <a:xfrm>
            <a:off x="170765" y="5934670"/>
            <a:ext cx="4745145" cy="923330"/>
          </a:xfrm>
          <a:prstGeom prst="rect">
            <a:avLst/>
          </a:prstGeom>
          <a:solidFill>
            <a:schemeClr val="accent2">
              <a:lumMod val="40000"/>
              <a:lumOff val="60000"/>
            </a:schemeClr>
          </a:solidFill>
        </p:spPr>
        <p:txBody>
          <a:bodyPr wrap="none" rtlCol="0">
            <a:spAutoFit/>
          </a:bodyPr>
          <a:lstStyle/>
          <a:p>
            <a:r>
              <a:rPr lang="en-GB" b="1" dirty="0"/>
              <a:t>To understand the effects of writers’ techniques</a:t>
            </a:r>
          </a:p>
          <a:p>
            <a:r>
              <a:rPr lang="en-GB" b="1" dirty="0"/>
              <a:t>To explore a non-fiction extract</a:t>
            </a:r>
          </a:p>
          <a:p>
            <a:r>
              <a:rPr lang="en-GB" b="1" dirty="0"/>
              <a:t>To write an analysis of the non-fiction extract</a:t>
            </a:r>
          </a:p>
        </p:txBody>
      </p:sp>
    </p:spTree>
    <p:extLst>
      <p:ext uri="{BB962C8B-B14F-4D97-AF65-F5344CB8AC3E}">
        <p14:creationId xmlns:p14="http://schemas.microsoft.com/office/powerpoint/2010/main" val="41361316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907704" y="274638"/>
            <a:ext cx="5400600" cy="1143000"/>
          </a:xfrm>
          <a:solidFill>
            <a:schemeClr val="bg1">
              <a:alpha val="75000"/>
            </a:schemeClr>
          </a:solidFill>
        </p:spPr>
        <p:txBody>
          <a:bodyPr/>
          <a:lstStyle/>
          <a:p>
            <a:r>
              <a:rPr lang="en-GB" dirty="0"/>
              <a:t>Explode the quote</a:t>
            </a:r>
          </a:p>
        </p:txBody>
      </p:sp>
      <p:sp>
        <p:nvSpPr>
          <p:cNvPr id="3" name="Content Placeholder 2"/>
          <p:cNvSpPr>
            <a:spLocks noGrp="1"/>
          </p:cNvSpPr>
          <p:nvPr>
            <p:ph idx="1"/>
          </p:nvPr>
        </p:nvSpPr>
        <p:spPr>
          <a:xfrm>
            <a:off x="457200" y="1600201"/>
            <a:ext cx="8229600" cy="4349080"/>
          </a:xfrm>
          <a:solidFill>
            <a:schemeClr val="bg1">
              <a:alpha val="75000"/>
            </a:schemeClr>
          </a:solidFill>
        </p:spPr>
        <p:txBody>
          <a:bodyPr>
            <a:normAutofit fontScale="92500" lnSpcReduction="10000"/>
          </a:bodyPr>
          <a:lstStyle/>
          <a:p>
            <a:pPr marL="0" indent="0">
              <a:buNone/>
            </a:pPr>
            <a:r>
              <a:rPr lang="en-GB" dirty="0"/>
              <a:t>‘all distraught, screaming, demented – and in a state of disbelief.’</a:t>
            </a:r>
          </a:p>
          <a:p>
            <a:pPr marL="0" indent="0">
              <a:buNone/>
            </a:pPr>
            <a:endParaRPr lang="en-GB" dirty="0"/>
          </a:p>
          <a:p>
            <a:pPr marL="0" indent="0">
              <a:buNone/>
            </a:pPr>
            <a:r>
              <a:rPr lang="en-GB" dirty="0"/>
              <a:t>What does this description suggest about the people it is describing?  Which words give you your ideas?</a:t>
            </a:r>
          </a:p>
          <a:p>
            <a:pPr marL="0" indent="0">
              <a:buNone/>
            </a:pPr>
            <a:r>
              <a:rPr lang="en-GB" dirty="0"/>
              <a:t>Challenge - What is the effect of the plosive alliteration?</a:t>
            </a:r>
          </a:p>
          <a:p>
            <a:pPr marL="0" indent="0">
              <a:buNone/>
            </a:pPr>
            <a:r>
              <a:rPr lang="en-GB" dirty="0"/>
              <a:t>Why does the writer use a list?</a:t>
            </a:r>
          </a:p>
          <a:p>
            <a:pPr marL="0" indent="0">
              <a:buNone/>
            </a:pPr>
            <a:endParaRPr lang="en-GB" dirty="0"/>
          </a:p>
          <a:p>
            <a:pPr marL="0" indent="0">
              <a:buNone/>
            </a:pPr>
            <a:endParaRPr lang="en-GB" dirty="0"/>
          </a:p>
        </p:txBody>
      </p:sp>
      <p:sp>
        <p:nvSpPr>
          <p:cNvPr id="5" name="TextBox 4"/>
          <p:cNvSpPr txBox="1"/>
          <p:nvPr/>
        </p:nvSpPr>
        <p:spPr>
          <a:xfrm>
            <a:off x="170765" y="5934670"/>
            <a:ext cx="4745145" cy="923330"/>
          </a:xfrm>
          <a:prstGeom prst="rect">
            <a:avLst/>
          </a:prstGeom>
          <a:solidFill>
            <a:schemeClr val="accent2">
              <a:lumMod val="40000"/>
              <a:lumOff val="60000"/>
            </a:schemeClr>
          </a:solidFill>
        </p:spPr>
        <p:txBody>
          <a:bodyPr wrap="none" rtlCol="0">
            <a:spAutoFit/>
          </a:bodyPr>
          <a:lstStyle/>
          <a:p>
            <a:r>
              <a:rPr lang="en-GB" b="1" dirty="0"/>
              <a:t>To understand the effects of writers’ techniques</a:t>
            </a:r>
          </a:p>
          <a:p>
            <a:r>
              <a:rPr lang="en-GB" b="1" dirty="0"/>
              <a:t>To explore a non-fiction extract</a:t>
            </a:r>
          </a:p>
          <a:p>
            <a:r>
              <a:rPr lang="en-GB" b="1" dirty="0"/>
              <a:t>To write an analysis of the non-fiction extract</a:t>
            </a:r>
          </a:p>
        </p:txBody>
      </p:sp>
    </p:spTree>
    <p:extLst>
      <p:ext uri="{BB962C8B-B14F-4D97-AF65-F5344CB8AC3E}">
        <p14:creationId xmlns:p14="http://schemas.microsoft.com/office/powerpoint/2010/main" val="157227133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87824" y="274638"/>
            <a:ext cx="4032448" cy="1143000"/>
          </a:xfrm>
          <a:solidFill>
            <a:schemeClr val="bg1">
              <a:alpha val="75000"/>
            </a:schemeClr>
          </a:solidFill>
        </p:spPr>
        <p:txBody>
          <a:bodyPr/>
          <a:lstStyle/>
          <a:p>
            <a:r>
              <a:rPr lang="en-GB" dirty="0"/>
              <a:t>Now...</a:t>
            </a:r>
          </a:p>
        </p:txBody>
      </p:sp>
      <p:pic>
        <p:nvPicPr>
          <p:cNvPr id="1028" name="Picture 4" descr="Image result for kate adie tiananmen square">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0" y="1526019"/>
            <a:ext cx="9144000" cy="5391405"/>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57762" y="1590231"/>
            <a:ext cx="9259523" cy="5262979"/>
          </a:xfrm>
          <a:prstGeom prst="rect">
            <a:avLst/>
          </a:prstGeom>
          <a:solidFill>
            <a:schemeClr val="bg1">
              <a:lumMod val="85000"/>
            </a:schemeClr>
          </a:solidFill>
        </p:spPr>
        <p:txBody>
          <a:bodyPr wrap="none" rtlCol="0">
            <a:spAutoFit/>
          </a:bodyPr>
          <a:lstStyle/>
          <a:p>
            <a:r>
              <a:rPr lang="en-GB" sz="2400" dirty="0"/>
              <a:t>In 1989, students led protests demanding for greater political freedom </a:t>
            </a:r>
          </a:p>
          <a:p>
            <a:r>
              <a:rPr lang="en-GB" sz="2400" dirty="0"/>
              <a:t>in Communist ruled  China.  </a:t>
            </a:r>
          </a:p>
          <a:p>
            <a:r>
              <a:rPr lang="en-GB" sz="2400" dirty="0"/>
              <a:t>Protestors began gathering in Tiananmen Square in </a:t>
            </a:r>
            <a:r>
              <a:rPr lang="en-GB" sz="2400" dirty="0" err="1"/>
              <a:t>Bejing</a:t>
            </a:r>
            <a:r>
              <a:rPr lang="en-GB" sz="2400" dirty="0"/>
              <a:t> and </a:t>
            </a:r>
          </a:p>
          <a:p>
            <a:r>
              <a:rPr lang="en-GB" sz="2400" dirty="0"/>
              <a:t>their numbers grew to nearly 1 </a:t>
            </a:r>
            <a:r>
              <a:rPr lang="en-GB" sz="2400" dirty="0" err="1"/>
              <a:t>milion</a:t>
            </a:r>
            <a:r>
              <a:rPr lang="en-GB" sz="2400" dirty="0"/>
              <a:t> people.  </a:t>
            </a:r>
          </a:p>
          <a:p>
            <a:r>
              <a:rPr lang="en-GB" sz="2400" dirty="0"/>
              <a:t>In response, the Chinese government sent troops into Tiananmen </a:t>
            </a:r>
          </a:p>
          <a:p>
            <a:r>
              <a:rPr lang="en-GB" sz="2400" dirty="0"/>
              <a:t>Square where they attempted to regain control of the area by opening </a:t>
            </a:r>
          </a:p>
          <a:p>
            <a:r>
              <a:rPr lang="en-GB" sz="2400" dirty="0"/>
              <a:t>fire on protestors.   </a:t>
            </a:r>
          </a:p>
          <a:p>
            <a:r>
              <a:rPr lang="en-GB" sz="2400" dirty="0"/>
              <a:t>This has become known as the Tiananmen Square massacre.</a:t>
            </a:r>
          </a:p>
          <a:p>
            <a:r>
              <a:rPr lang="en-GB" sz="2400" dirty="0"/>
              <a:t>Kate Adie, a BBC reporter was there; her reports about the events</a:t>
            </a:r>
          </a:p>
          <a:p>
            <a:r>
              <a:rPr lang="en-GB" sz="2400" dirty="0"/>
              <a:t>shocked the world.</a:t>
            </a:r>
          </a:p>
          <a:p>
            <a:r>
              <a:rPr lang="en-GB" sz="2400" dirty="0"/>
              <a:t>We are going to analyse an extract from her memoir, ‘The Kindness </a:t>
            </a:r>
          </a:p>
          <a:p>
            <a:r>
              <a:rPr lang="en-GB" sz="2400" dirty="0"/>
              <a:t>of Strangers’.</a:t>
            </a:r>
          </a:p>
          <a:p>
            <a:r>
              <a:rPr lang="en-GB" sz="2400" dirty="0"/>
              <a:t>First, let’s watch her news report from 4</a:t>
            </a:r>
            <a:r>
              <a:rPr lang="en-GB" sz="2400" baseline="30000" dirty="0"/>
              <a:t>th</a:t>
            </a:r>
            <a:r>
              <a:rPr lang="en-GB" sz="2400" dirty="0"/>
              <a:t> June 1989.</a:t>
            </a:r>
          </a:p>
          <a:p>
            <a:endParaRPr lang="en-GB" sz="2400" dirty="0"/>
          </a:p>
        </p:txBody>
      </p:sp>
    </p:spTree>
    <p:extLst>
      <p:ext uri="{BB962C8B-B14F-4D97-AF65-F5344CB8AC3E}">
        <p14:creationId xmlns:p14="http://schemas.microsoft.com/office/powerpoint/2010/main" val="1572271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xit" presetSubtype="0" fill="hold" grpId="0" nodeType="clickEffect">
                                  <p:stCondLst>
                                    <p:cond delay="0"/>
                                  </p:stCondLst>
                                  <p:childTnLst>
                                    <p:animEffect transition="out" filter="fade">
                                      <p:cBhvr>
                                        <p:cTn id="6" dur="1000"/>
                                        <p:tgtEl>
                                          <p:spTgt spid="4"/>
                                        </p:tgtEl>
                                      </p:cBhvr>
                                    </p:animEffect>
                                    <p:anim calcmode="lin" valueType="num">
                                      <p:cBhvr>
                                        <p:cTn id="7" dur="1000"/>
                                        <p:tgtEl>
                                          <p:spTgt spid="4"/>
                                        </p:tgtEl>
                                        <p:attrNameLst>
                                          <p:attrName>ppt_x</p:attrName>
                                        </p:attrNameLst>
                                      </p:cBhvr>
                                      <p:tavLst>
                                        <p:tav tm="0">
                                          <p:val>
                                            <p:strVal val="ppt_x"/>
                                          </p:val>
                                        </p:tav>
                                        <p:tav tm="100000">
                                          <p:val>
                                            <p:strVal val="ppt_x"/>
                                          </p:val>
                                        </p:tav>
                                      </p:tavLst>
                                    </p:anim>
                                    <p:anim calcmode="lin" valueType="num">
                                      <p:cBhvr>
                                        <p:cTn id="8" dur="1000"/>
                                        <p:tgtEl>
                                          <p:spTgt spid="4"/>
                                        </p:tgtEl>
                                        <p:attrNameLst>
                                          <p:attrName>ppt_y</p:attrName>
                                        </p:attrNameLst>
                                      </p:cBhvr>
                                      <p:tavLst>
                                        <p:tav tm="0">
                                          <p:val>
                                            <p:strVal val="ppt_y"/>
                                          </p:val>
                                        </p:tav>
                                        <p:tav tm="100000">
                                          <p:val>
                                            <p:strVal val="ppt_y+.1"/>
                                          </p:val>
                                        </p:tav>
                                      </p:tavLst>
                                    </p:anim>
                                    <p:set>
                                      <p:cBhvr>
                                        <p:cTn id="9" dur="1" fill="hold">
                                          <p:stCondLst>
                                            <p:cond delay="999"/>
                                          </p:stCondLst>
                                        </p:cTn>
                                        <p:tgtEl>
                                          <p:spTgt spid="4"/>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9672" y="116632"/>
            <a:ext cx="5544616" cy="1143000"/>
          </a:xfrm>
          <a:solidFill>
            <a:schemeClr val="bg1">
              <a:alpha val="75000"/>
            </a:schemeClr>
          </a:solidFill>
        </p:spPr>
        <p:txBody>
          <a:bodyPr/>
          <a:lstStyle/>
          <a:p>
            <a:r>
              <a:rPr lang="en-GB" dirty="0"/>
              <a:t>Paper 2 - Question 3 </a:t>
            </a:r>
          </a:p>
        </p:txBody>
      </p:sp>
      <p:sp>
        <p:nvSpPr>
          <p:cNvPr id="5" name="TextBox 4"/>
          <p:cNvSpPr txBox="1"/>
          <p:nvPr/>
        </p:nvSpPr>
        <p:spPr>
          <a:xfrm>
            <a:off x="113596" y="4437112"/>
            <a:ext cx="8907438" cy="1446550"/>
          </a:xfrm>
          <a:prstGeom prst="rect">
            <a:avLst/>
          </a:prstGeom>
          <a:solidFill>
            <a:schemeClr val="accent2">
              <a:lumMod val="40000"/>
              <a:lumOff val="60000"/>
            </a:schemeClr>
          </a:solidFill>
        </p:spPr>
        <p:txBody>
          <a:bodyPr wrap="none" rtlCol="0">
            <a:spAutoFit/>
          </a:bodyPr>
          <a:lstStyle/>
          <a:p>
            <a:r>
              <a:rPr lang="en-GB" sz="2800" b="1" dirty="0"/>
              <a:t>Important – </a:t>
            </a:r>
            <a:r>
              <a:rPr lang="en-GB" sz="3200" b="1" dirty="0"/>
              <a:t>BANNED</a:t>
            </a:r>
            <a:r>
              <a:rPr lang="en-GB" sz="2800" b="1" dirty="0"/>
              <a:t> statements!</a:t>
            </a:r>
          </a:p>
          <a:p>
            <a:r>
              <a:rPr lang="en-GB" sz="2800" dirty="0"/>
              <a:t>The question is </a:t>
            </a:r>
            <a:r>
              <a:rPr lang="en-GB" sz="2800" b="1" dirty="0"/>
              <a:t>not</a:t>
            </a:r>
            <a:r>
              <a:rPr lang="en-GB" sz="2800" dirty="0"/>
              <a:t> asking you to say ‘it makes the reader </a:t>
            </a:r>
          </a:p>
          <a:p>
            <a:r>
              <a:rPr lang="en-GB" sz="2800" dirty="0"/>
              <a:t>want to read on’ OR ‘it paints a picture in the reader’s head’</a:t>
            </a:r>
          </a:p>
        </p:txBody>
      </p:sp>
      <p:sp>
        <p:nvSpPr>
          <p:cNvPr id="6" name="TextBox 5"/>
          <p:cNvSpPr txBox="1"/>
          <p:nvPr/>
        </p:nvSpPr>
        <p:spPr>
          <a:xfrm>
            <a:off x="170765" y="5934670"/>
            <a:ext cx="4745145" cy="923330"/>
          </a:xfrm>
          <a:prstGeom prst="rect">
            <a:avLst/>
          </a:prstGeom>
          <a:solidFill>
            <a:schemeClr val="accent2">
              <a:lumMod val="40000"/>
              <a:lumOff val="60000"/>
            </a:schemeClr>
          </a:solidFill>
        </p:spPr>
        <p:txBody>
          <a:bodyPr wrap="none" rtlCol="0">
            <a:spAutoFit/>
          </a:bodyPr>
          <a:lstStyle/>
          <a:p>
            <a:r>
              <a:rPr lang="en-GB" b="1" dirty="0"/>
              <a:t>To understand the effects of writers’ techniques</a:t>
            </a:r>
          </a:p>
          <a:p>
            <a:r>
              <a:rPr lang="en-GB" b="1" dirty="0"/>
              <a:t>To explore a non-fiction extract</a:t>
            </a:r>
          </a:p>
          <a:p>
            <a:r>
              <a:rPr lang="en-GB" b="1" dirty="0"/>
              <a:t>To write an analysis of the non-fiction extract</a:t>
            </a:r>
          </a:p>
        </p:txBody>
      </p:sp>
      <p:sp>
        <p:nvSpPr>
          <p:cNvPr id="3" name="Content Placeholder 2"/>
          <p:cNvSpPr>
            <a:spLocks noGrp="1"/>
          </p:cNvSpPr>
          <p:nvPr>
            <p:ph idx="1"/>
          </p:nvPr>
        </p:nvSpPr>
        <p:spPr>
          <a:xfrm>
            <a:off x="559948" y="1412776"/>
            <a:ext cx="8229600" cy="2904220"/>
          </a:xfrm>
          <a:solidFill>
            <a:schemeClr val="bg1">
              <a:alpha val="75000"/>
            </a:schemeClr>
          </a:solidFill>
        </p:spPr>
        <p:txBody>
          <a:bodyPr>
            <a:normAutofit fontScale="85000" lnSpcReduction="20000"/>
          </a:bodyPr>
          <a:lstStyle/>
          <a:p>
            <a:pPr marL="0" indent="0">
              <a:buNone/>
            </a:pPr>
            <a:r>
              <a:rPr lang="en-GB" dirty="0"/>
              <a:t>Analyse how the writer uses language and structure to interest and engage the reader.</a:t>
            </a:r>
          </a:p>
          <a:p>
            <a:pPr marL="0" indent="0">
              <a:buNone/>
            </a:pPr>
            <a:r>
              <a:rPr lang="en-GB" dirty="0"/>
              <a:t>In your answer you should write about:</a:t>
            </a:r>
          </a:p>
          <a:p>
            <a:pPr marL="0" indent="0">
              <a:buNone/>
            </a:pPr>
            <a:r>
              <a:rPr lang="en-GB" dirty="0"/>
              <a:t>• language features and techniques</a:t>
            </a:r>
          </a:p>
          <a:p>
            <a:pPr marL="0" indent="0">
              <a:buNone/>
            </a:pPr>
            <a:r>
              <a:rPr lang="en-GB" dirty="0"/>
              <a:t>• structural techniques</a:t>
            </a:r>
          </a:p>
          <a:p>
            <a:pPr marL="0" indent="0">
              <a:buNone/>
            </a:pPr>
            <a:r>
              <a:rPr lang="en-GB" dirty="0"/>
              <a:t>• the effect on the reader.</a:t>
            </a:r>
          </a:p>
          <a:p>
            <a:pPr marL="0" indent="0">
              <a:buNone/>
            </a:pPr>
            <a:r>
              <a:rPr lang="en-GB" dirty="0"/>
              <a:t>Support your views with detailed reference to the text.</a:t>
            </a:r>
          </a:p>
        </p:txBody>
      </p:sp>
    </p:spTree>
    <p:extLst>
      <p:ext uri="{BB962C8B-B14F-4D97-AF65-F5344CB8AC3E}">
        <p14:creationId xmlns:p14="http://schemas.microsoft.com/office/powerpoint/2010/main" val="15722713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63688" y="260648"/>
            <a:ext cx="5544616" cy="1143000"/>
          </a:xfrm>
          <a:solidFill>
            <a:schemeClr val="bg1">
              <a:alpha val="75000"/>
            </a:schemeClr>
          </a:solidFill>
        </p:spPr>
        <p:txBody>
          <a:bodyPr/>
          <a:lstStyle/>
          <a:p>
            <a:r>
              <a:rPr lang="en-GB" dirty="0"/>
              <a:t>You </a:t>
            </a:r>
            <a:r>
              <a:rPr lang="en-GB" b="1" dirty="0"/>
              <a:t>are </a:t>
            </a:r>
            <a:r>
              <a:rPr lang="en-GB" dirty="0"/>
              <a:t>expected to:</a:t>
            </a:r>
          </a:p>
        </p:txBody>
      </p:sp>
      <p:sp>
        <p:nvSpPr>
          <p:cNvPr id="3" name="Content Placeholder 2"/>
          <p:cNvSpPr>
            <a:spLocks noGrp="1"/>
          </p:cNvSpPr>
          <p:nvPr>
            <p:ph idx="1"/>
          </p:nvPr>
        </p:nvSpPr>
        <p:spPr>
          <a:xfrm>
            <a:off x="457200" y="1600201"/>
            <a:ext cx="8229600" cy="3989040"/>
          </a:xfrm>
          <a:solidFill>
            <a:schemeClr val="bg1">
              <a:alpha val="75000"/>
            </a:schemeClr>
          </a:solidFill>
        </p:spPr>
        <p:txBody>
          <a:bodyPr>
            <a:normAutofit/>
          </a:bodyPr>
          <a:lstStyle/>
          <a:p>
            <a:r>
              <a:rPr lang="en-GB" dirty="0"/>
              <a:t>Explore</a:t>
            </a:r>
            <a:r>
              <a:rPr lang="en-GB" b="1" dirty="0"/>
              <a:t> how </a:t>
            </a:r>
            <a:r>
              <a:rPr lang="en-GB" dirty="0"/>
              <a:t>both language and structure are used to </a:t>
            </a:r>
            <a:r>
              <a:rPr lang="en-GB" b="1" dirty="0"/>
              <a:t>achieve effects </a:t>
            </a:r>
            <a:r>
              <a:rPr lang="en-GB" dirty="0"/>
              <a:t>and </a:t>
            </a:r>
            <a:r>
              <a:rPr lang="en-GB" b="1" dirty="0"/>
              <a:t>influence readers</a:t>
            </a:r>
            <a:r>
              <a:rPr lang="en-GB" dirty="0"/>
              <a:t>.</a:t>
            </a:r>
          </a:p>
          <a:p>
            <a:r>
              <a:rPr lang="en-GB" dirty="0"/>
              <a:t>Think about the </a:t>
            </a:r>
            <a:r>
              <a:rPr lang="en-GB" b="1" dirty="0"/>
              <a:t>type </a:t>
            </a:r>
            <a:r>
              <a:rPr lang="en-GB" dirty="0"/>
              <a:t>of text the extract is from, and how it is</a:t>
            </a:r>
            <a:r>
              <a:rPr lang="en-GB" b="1" dirty="0"/>
              <a:t> created </a:t>
            </a:r>
            <a:r>
              <a:rPr lang="en-GB" dirty="0"/>
              <a:t>for the reader it is written for.</a:t>
            </a:r>
          </a:p>
          <a:p>
            <a:r>
              <a:rPr lang="en-GB" b="1" dirty="0"/>
              <a:t>Identify </a:t>
            </a:r>
            <a:r>
              <a:rPr lang="en-GB" dirty="0"/>
              <a:t>language and structure ideas and </a:t>
            </a:r>
            <a:r>
              <a:rPr lang="en-GB" b="1" dirty="0"/>
              <a:t>analyse</a:t>
            </a:r>
            <a:r>
              <a:rPr lang="en-GB" dirty="0"/>
              <a:t> their effects.  </a:t>
            </a:r>
          </a:p>
        </p:txBody>
      </p:sp>
      <p:sp>
        <p:nvSpPr>
          <p:cNvPr id="4" name="TextBox 3"/>
          <p:cNvSpPr txBox="1"/>
          <p:nvPr/>
        </p:nvSpPr>
        <p:spPr>
          <a:xfrm>
            <a:off x="170765" y="5934670"/>
            <a:ext cx="4745145" cy="923330"/>
          </a:xfrm>
          <a:prstGeom prst="rect">
            <a:avLst/>
          </a:prstGeom>
          <a:solidFill>
            <a:schemeClr val="accent2">
              <a:lumMod val="40000"/>
              <a:lumOff val="60000"/>
            </a:schemeClr>
          </a:solidFill>
        </p:spPr>
        <p:txBody>
          <a:bodyPr wrap="none" rtlCol="0">
            <a:spAutoFit/>
          </a:bodyPr>
          <a:lstStyle/>
          <a:p>
            <a:r>
              <a:rPr lang="en-GB" b="1" dirty="0"/>
              <a:t>To understand the effects of writers’ techniques</a:t>
            </a:r>
          </a:p>
          <a:p>
            <a:r>
              <a:rPr lang="en-GB" b="1" dirty="0"/>
              <a:t>To explore a non-fiction extract</a:t>
            </a:r>
          </a:p>
          <a:p>
            <a:r>
              <a:rPr lang="en-GB" b="1" dirty="0"/>
              <a:t>To write an analysis of the non-fiction extract</a:t>
            </a:r>
          </a:p>
        </p:txBody>
      </p:sp>
    </p:spTree>
    <p:extLst>
      <p:ext uri="{BB962C8B-B14F-4D97-AF65-F5344CB8AC3E}">
        <p14:creationId xmlns:p14="http://schemas.microsoft.com/office/powerpoint/2010/main" val="15722713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19672" y="274638"/>
            <a:ext cx="6192688" cy="1143000"/>
          </a:xfrm>
          <a:solidFill>
            <a:schemeClr val="bg1">
              <a:alpha val="75000"/>
            </a:schemeClr>
          </a:solidFill>
        </p:spPr>
        <p:txBody>
          <a:bodyPr/>
          <a:lstStyle/>
          <a:p>
            <a:r>
              <a:rPr lang="en-GB" dirty="0"/>
              <a:t>Let’s read the extract</a:t>
            </a:r>
          </a:p>
        </p:txBody>
      </p:sp>
      <p:sp>
        <p:nvSpPr>
          <p:cNvPr id="3" name="Content Placeholder 2"/>
          <p:cNvSpPr>
            <a:spLocks noGrp="1"/>
          </p:cNvSpPr>
          <p:nvPr>
            <p:ph idx="1"/>
          </p:nvPr>
        </p:nvSpPr>
        <p:spPr>
          <a:xfrm>
            <a:off x="457200" y="1600201"/>
            <a:ext cx="8229600" cy="3412976"/>
          </a:xfrm>
          <a:solidFill>
            <a:schemeClr val="bg1">
              <a:alpha val="75000"/>
            </a:schemeClr>
          </a:solidFill>
        </p:spPr>
        <p:txBody>
          <a:bodyPr/>
          <a:lstStyle/>
          <a:p>
            <a:pPr marL="0" indent="0">
              <a:buNone/>
            </a:pPr>
            <a:r>
              <a:rPr lang="en-GB" b="1" dirty="0"/>
              <a:t>As we read, think:</a:t>
            </a:r>
          </a:p>
          <a:p>
            <a:pPr marL="0" indent="0">
              <a:buNone/>
            </a:pPr>
            <a:r>
              <a:rPr lang="en-GB" dirty="0"/>
              <a:t>What is Adie trying to achieve in this extract?  What is her purpose?</a:t>
            </a:r>
          </a:p>
          <a:p>
            <a:pPr marL="0" indent="0">
              <a:buNone/>
            </a:pPr>
            <a:r>
              <a:rPr lang="en-GB" dirty="0"/>
              <a:t>To help the reader to </a:t>
            </a:r>
            <a:r>
              <a:rPr lang="en-GB" b="1" dirty="0"/>
              <a:t>imagine and understand </a:t>
            </a:r>
            <a:r>
              <a:rPr lang="en-GB" dirty="0"/>
              <a:t>the horror of the events she was witnessing.</a:t>
            </a:r>
          </a:p>
          <a:p>
            <a:pPr marL="0" indent="0">
              <a:buNone/>
            </a:pPr>
            <a:endParaRPr lang="en-GB" dirty="0"/>
          </a:p>
          <a:p>
            <a:endParaRPr lang="en-GB" dirty="0"/>
          </a:p>
        </p:txBody>
      </p:sp>
      <p:sp>
        <p:nvSpPr>
          <p:cNvPr id="4" name="TextBox 3"/>
          <p:cNvSpPr txBox="1"/>
          <p:nvPr/>
        </p:nvSpPr>
        <p:spPr>
          <a:xfrm>
            <a:off x="170765" y="5934670"/>
            <a:ext cx="4745145" cy="923330"/>
          </a:xfrm>
          <a:prstGeom prst="rect">
            <a:avLst/>
          </a:prstGeom>
          <a:solidFill>
            <a:schemeClr val="accent2">
              <a:lumMod val="40000"/>
              <a:lumOff val="60000"/>
            </a:schemeClr>
          </a:solidFill>
        </p:spPr>
        <p:txBody>
          <a:bodyPr wrap="none" rtlCol="0">
            <a:spAutoFit/>
          </a:bodyPr>
          <a:lstStyle/>
          <a:p>
            <a:r>
              <a:rPr lang="en-GB" b="1" dirty="0"/>
              <a:t>To understand the effects of writers’ techniques</a:t>
            </a:r>
          </a:p>
          <a:p>
            <a:r>
              <a:rPr lang="en-GB" b="1" dirty="0"/>
              <a:t>To explore a non-fiction extract</a:t>
            </a:r>
          </a:p>
          <a:p>
            <a:r>
              <a:rPr lang="en-GB" b="1" dirty="0"/>
              <a:t>To write an analysis of the non-fiction extract</a:t>
            </a:r>
          </a:p>
        </p:txBody>
      </p:sp>
    </p:spTree>
    <p:extLst>
      <p:ext uri="{BB962C8B-B14F-4D97-AF65-F5344CB8AC3E}">
        <p14:creationId xmlns:p14="http://schemas.microsoft.com/office/powerpoint/2010/main" val="8376040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151</TotalTime>
  <Words>1620</Words>
  <Application>Microsoft Office PowerPoint</Application>
  <PresentationFormat>On-screen Show (4:3)</PresentationFormat>
  <Paragraphs>191</Paragraphs>
  <Slides>17</Slides>
  <Notes>12</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17</vt:i4>
      </vt:variant>
    </vt:vector>
  </HeadingPairs>
  <TitlesOfParts>
    <vt:vector size="20" baseType="lpstr">
      <vt:lpstr>Arial</vt:lpstr>
      <vt:lpstr>Calibri</vt:lpstr>
      <vt:lpstr>Office Theme</vt:lpstr>
      <vt:lpstr>To Start…Language choices</vt:lpstr>
      <vt:lpstr>Language choices</vt:lpstr>
      <vt:lpstr>Learning objectives</vt:lpstr>
      <vt:lpstr>Explode the quote</vt:lpstr>
      <vt:lpstr>Explode the quote</vt:lpstr>
      <vt:lpstr>Now...</vt:lpstr>
      <vt:lpstr>Paper 2 - Question 3 </vt:lpstr>
      <vt:lpstr>You are expected to:</vt:lpstr>
      <vt:lpstr>Let’s read the extract</vt:lpstr>
      <vt:lpstr>Divide the extract into three</vt:lpstr>
      <vt:lpstr>Now…</vt:lpstr>
      <vt:lpstr>PowerPoint Presentation</vt:lpstr>
      <vt:lpstr>VITAL   </vt:lpstr>
      <vt:lpstr>WaGOLL – Level 3</vt:lpstr>
      <vt:lpstr>WaGOLL – Level 5</vt:lpstr>
      <vt:lpstr>Your turn</vt:lpstr>
      <vt:lpstr>Self assess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dc:creator>
  <cp:lastModifiedBy>cfharvey64@outlook.com</cp:lastModifiedBy>
  <cp:revision>20</cp:revision>
  <dcterms:created xsi:type="dcterms:W3CDTF">2020-02-09T14:54:03Z</dcterms:created>
  <dcterms:modified xsi:type="dcterms:W3CDTF">2020-05-23T15:14:55Z</dcterms:modified>
</cp:coreProperties>
</file>